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360" r:id="rId7"/>
    <p:sldId id="364" r:id="rId8"/>
    <p:sldId id="362" r:id="rId9"/>
    <p:sldId id="361" r:id="rId10"/>
    <p:sldId id="363" r:id="rId11"/>
    <p:sldId id="350" r:id="rId12"/>
    <p:sldId id="351" r:id="rId13"/>
    <p:sldId id="353" r:id="rId14"/>
    <p:sldId id="356" r:id="rId15"/>
    <p:sldId id="349" r:id="rId16"/>
    <p:sldId id="348" r:id="rId17"/>
    <p:sldId id="357" r:id="rId18"/>
    <p:sldId id="346" r:id="rId19"/>
    <p:sldId id="313" r:id="rId20"/>
    <p:sldId id="359" r:id="rId21"/>
    <p:sldId id="347" r:id="rId22"/>
    <p:sldId id="314" r:id="rId23"/>
    <p:sldId id="342" r:id="rId24"/>
    <p:sldId id="358" r:id="rId25"/>
    <p:sldId id="343" r:id="rId26"/>
    <p:sldId id="344" r:id="rId27"/>
    <p:sldId id="345" r:id="rId28"/>
    <p:sldId id="318" r:id="rId29"/>
    <p:sldId id="325" r:id="rId30"/>
    <p:sldId id="278" r:id="rId31"/>
    <p:sldId id="315" r:id="rId32"/>
    <p:sldId id="319" r:id="rId33"/>
    <p:sldId id="316" r:id="rId34"/>
    <p:sldId id="324" r:id="rId35"/>
    <p:sldId id="323" r:id="rId36"/>
    <p:sldId id="322" r:id="rId37"/>
    <p:sldId id="321" r:id="rId38"/>
    <p:sldId id="320" r:id="rId39"/>
    <p:sldId id="326" r:id="rId40"/>
    <p:sldId id="327" r:id="rId41"/>
    <p:sldId id="337" r:id="rId42"/>
    <p:sldId id="334" r:id="rId43"/>
    <p:sldId id="335" r:id="rId44"/>
    <p:sldId id="332" r:id="rId45"/>
    <p:sldId id="333" r:id="rId46"/>
    <p:sldId id="330" r:id="rId47"/>
    <p:sldId id="329" r:id="rId48"/>
    <p:sldId id="328" r:id="rId49"/>
    <p:sldId id="310" r:id="rId50"/>
    <p:sldId id="339" r:id="rId51"/>
    <p:sldId id="340" r:id="rId52"/>
    <p:sldId id="300" r:id="rId53"/>
    <p:sldId id="304" r:id="rId54"/>
    <p:sldId id="308" r:id="rId55"/>
    <p:sldId id="341" r:id="rId56"/>
    <p:sldId id="338" r:id="rId57"/>
    <p:sldId id="295" r:id="rId58"/>
    <p:sldId id="297" r:id="rId59"/>
    <p:sldId id="309" r:id="rId60"/>
    <p:sldId id="302" r:id="rId61"/>
    <p:sldId id="301" r:id="rId62"/>
    <p:sldId id="299" r:id="rId63"/>
    <p:sldId id="296" r:id="rId64"/>
    <p:sldId id="286" r:id="rId65"/>
    <p:sldId id="292" r:id="rId66"/>
    <p:sldId id="287" r:id="rId67"/>
    <p:sldId id="298" r:id="rId68"/>
    <p:sldId id="293" r:id="rId69"/>
    <p:sldId id="289" r:id="rId70"/>
    <p:sldId id="294" r:id="rId71"/>
    <p:sldId id="291" r:id="rId72"/>
    <p:sldId id="288" r:id="rId73"/>
    <p:sldId id="283" r:id="rId74"/>
    <p:sldId id="285" r:id="rId75"/>
    <p:sldId id="284" r:id="rId76"/>
    <p:sldId id="281" r:id="rId77"/>
    <p:sldId id="282" r:id="rId78"/>
    <p:sldId id="279" r:id="rId79"/>
    <p:sldId id="280" r:id="rId80"/>
    <p:sldId id="273" r:id="rId81"/>
    <p:sldId id="261" r:id="rId82"/>
    <p:sldId id="258" r:id="rId83"/>
    <p:sldId id="263" r:id="rId84"/>
    <p:sldId id="265" r:id="rId85"/>
    <p:sldId id="266" r:id="rId86"/>
    <p:sldId id="269" r:id="rId87"/>
    <p:sldId id="270" r:id="rId88"/>
    <p:sldId id="267" r:id="rId89"/>
    <p:sldId id="271" r:id="rId90"/>
    <p:sldId id="272" r:id="rId91"/>
    <p:sldId id="268" r:id="rId92"/>
    <p:sldId id="274" r:id="rId93"/>
    <p:sldId id="275" r:id="rId94"/>
    <p:sldId id="276" r:id="rId9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05E6537-105D-43EF-AEE8-5A6688638E15}">
          <p14:sldIdLst>
            <p14:sldId id="256"/>
            <p14:sldId id="257"/>
            <p14:sldId id="259"/>
            <p14:sldId id="260"/>
            <p14:sldId id="262"/>
            <p14:sldId id="360"/>
            <p14:sldId id="364"/>
            <p14:sldId id="362"/>
            <p14:sldId id="361"/>
            <p14:sldId id="363"/>
            <p14:sldId id="350"/>
            <p14:sldId id="351"/>
            <p14:sldId id="353"/>
            <p14:sldId id="356"/>
            <p14:sldId id="349"/>
            <p14:sldId id="348"/>
            <p14:sldId id="357"/>
            <p14:sldId id="346"/>
            <p14:sldId id="313"/>
            <p14:sldId id="359"/>
            <p14:sldId id="347"/>
            <p14:sldId id="314"/>
            <p14:sldId id="342"/>
            <p14:sldId id="358"/>
            <p14:sldId id="343"/>
            <p14:sldId id="344"/>
            <p14:sldId id="345"/>
          </p14:sldIdLst>
        </p14:section>
        <p14:section name="fusion_usa_sng" id="{B5D13763-C390-44A0-AC5D-38DCA3588AAD}">
          <p14:sldIdLst>
            <p14:sldId id="318"/>
            <p14:sldId id="325"/>
            <p14:sldId id="278"/>
            <p14:sldId id="315"/>
            <p14:sldId id="319"/>
            <p14:sldId id="316"/>
            <p14:sldId id="324"/>
            <p14:sldId id="323"/>
            <p14:sldId id="322"/>
            <p14:sldId id="321"/>
            <p14:sldId id="320"/>
          </p14:sldIdLst>
        </p14:section>
        <p14:section name="fusion_day_night" id="{3DD1C127-0129-4858-A2C9-B4D0F5944E1F}">
          <p14:sldIdLst>
            <p14:sldId id="326"/>
            <p14:sldId id="327"/>
            <p14:sldId id="337"/>
            <p14:sldId id="334"/>
            <p14:sldId id="335"/>
            <p14:sldId id="332"/>
            <p14:sldId id="333"/>
            <p14:sldId id="330"/>
            <p14:sldId id="329"/>
            <p14:sldId id="328"/>
          </p14:sldIdLst>
        </p14:section>
        <p14:section name="sep_aug_weights" id="{A1BFD7B8-5501-4DB7-BAD7-F080BAB71409}">
          <p14:sldIdLst>
            <p14:sldId id="310"/>
            <p14:sldId id="339"/>
            <p14:sldId id="340"/>
            <p14:sldId id="300"/>
            <p14:sldId id="304"/>
          </p14:sldIdLst>
        </p14:section>
        <p14:section name="merge_aug_weights" id="{A21B1955-7177-4F75-A23A-F88EE396A400}">
          <p14:sldIdLst>
            <p14:sldId id="308"/>
            <p14:sldId id="341"/>
            <p14:sldId id="338"/>
            <p14:sldId id="295"/>
            <p14:sldId id="297"/>
            <p14:sldId id="309"/>
            <p14:sldId id="302"/>
            <p14:sldId id="301"/>
            <p14:sldId id="299"/>
            <p14:sldId id="296"/>
            <p14:sldId id="286"/>
            <p14:sldId id="292"/>
            <p14:sldId id="287"/>
            <p14:sldId id="298"/>
            <p14:sldId id="293"/>
            <p14:sldId id="289"/>
            <p14:sldId id="294"/>
            <p14:sldId id="291"/>
            <p14:sldId id="288"/>
            <p14:sldId id="283"/>
            <p14:sldId id="285"/>
            <p14:sldId id="284"/>
            <p14:sldId id="281"/>
            <p14:sldId id="282"/>
            <p14:sldId id="279"/>
            <p14:sldId id="280"/>
          </p14:sldIdLst>
        </p14:section>
        <p14:section name="10 classes" id="{25192A68-C693-4D9F-8DBC-742C1EEB50D6}">
          <p14:sldIdLst>
            <p14:sldId id="273"/>
            <p14:sldId id="261"/>
            <p14:sldId id="258"/>
            <p14:sldId id="263"/>
            <p14:sldId id="265"/>
            <p14:sldId id="266"/>
            <p14:sldId id="269"/>
            <p14:sldId id="270"/>
            <p14:sldId id="267"/>
            <p14:sldId id="271"/>
            <p14:sldId id="272"/>
            <p14:sldId id="268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13.xml"/><Relationship Id="rId7" Type="http://schemas.openxmlformats.org/officeDocument/2006/relationships/image" Target="../media/image4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12.xml"/><Relationship Id="rId4" Type="http://schemas.openxmlformats.org/officeDocument/2006/relationships/slide" Target="slide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0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0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平行四边形 70">
            <a:extLst>
              <a:ext uri="{FF2B5EF4-FFF2-40B4-BE49-F238E27FC236}">
                <a16:creationId xmlns:a16="http://schemas.microsoft.com/office/drawing/2014/main" id="{F8A503E8-2C25-4996-896D-EBBAF7F5B3A1}"/>
              </a:ext>
            </a:extLst>
          </p:cNvPr>
          <p:cNvSpPr/>
          <p:nvPr/>
        </p:nvSpPr>
        <p:spPr>
          <a:xfrm>
            <a:off x="3418864" y="5771557"/>
            <a:ext cx="1385071" cy="402882"/>
          </a:xfrm>
          <a:prstGeom prst="parallelogram">
            <a:avLst>
              <a:gd name="adj" fmla="val 1040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E6E6BCFC-799C-44E6-9979-EDEEAAF87C0E}"/>
              </a:ext>
            </a:extLst>
          </p:cNvPr>
          <p:cNvSpPr/>
          <p:nvPr/>
        </p:nvSpPr>
        <p:spPr>
          <a:xfrm>
            <a:off x="5051394" y="545572"/>
            <a:ext cx="883550" cy="2235358"/>
          </a:xfrm>
          <a:prstGeom prst="cube">
            <a:avLst>
              <a:gd name="adj" fmla="val 59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E24A41C9-F624-42E3-93F8-654266C83E80}"/>
              </a:ext>
            </a:extLst>
          </p:cNvPr>
          <p:cNvSpPr/>
          <p:nvPr/>
        </p:nvSpPr>
        <p:spPr>
          <a:xfrm>
            <a:off x="5457684" y="918078"/>
            <a:ext cx="883550" cy="1482675"/>
          </a:xfrm>
          <a:prstGeom prst="cube">
            <a:avLst>
              <a:gd name="adj" fmla="val 45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45549A90-9A27-474A-948B-16603F628235}"/>
              </a:ext>
            </a:extLst>
          </p:cNvPr>
          <p:cNvSpPr/>
          <p:nvPr/>
        </p:nvSpPr>
        <p:spPr>
          <a:xfrm>
            <a:off x="6045535" y="1255720"/>
            <a:ext cx="774734" cy="936013"/>
          </a:xfrm>
          <a:prstGeom prst="cube">
            <a:avLst>
              <a:gd name="adj" fmla="val 3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E1580F1-16C8-496C-81A1-C8288822F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5" y="1191823"/>
            <a:ext cx="3152381" cy="94285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3FCBAB9-E05F-4859-8A9C-BE0DC8993ED0}"/>
              </a:ext>
            </a:extLst>
          </p:cNvPr>
          <p:cNvSpPr txBox="1"/>
          <p:nvPr/>
        </p:nvSpPr>
        <p:spPr>
          <a:xfrm>
            <a:off x="467149" y="840352"/>
            <a:ext cx="1997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denser depth image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E4855BA-6889-49B4-9743-08DCAEFE420B}"/>
              </a:ext>
            </a:extLst>
          </p:cNvPr>
          <p:cNvSpPr txBox="1"/>
          <p:nvPr/>
        </p:nvSpPr>
        <p:spPr>
          <a:xfrm>
            <a:off x="2109305" y="2147597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RGB image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B41DADD-F721-40C8-9217-832CCC9D579F}"/>
              </a:ext>
            </a:extLst>
          </p:cNvPr>
          <p:cNvCxnSpPr/>
          <p:nvPr/>
        </p:nvCxnSpPr>
        <p:spPr>
          <a:xfrm>
            <a:off x="3879542" y="1659415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B13191AE-FCBA-4E00-8897-6EBDA9FAEE91}"/>
              </a:ext>
            </a:extLst>
          </p:cNvPr>
          <p:cNvSpPr txBox="1"/>
          <p:nvPr/>
        </p:nvSpPr>
        <p:spPr>
          <a:xfrm>
            <a:off x="3956344" y="1288697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concat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00215D9-A374-484A-95A1-3B7DFCA7C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23" y="4273859"/>
            <a:ext cx="2323600" cy="1417141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0E63673-A793-468D-AFC6-C267FDDA800D}"/>
              </a:ext>
            </a:extLst>
          </p:cNvPr>
          <p:cNvCxnSpPr>
            <a:cxnSpLocks/>
          </p:cNvCxnSpPr>
          <p:nvPr/>
        </p:nvCxnSpPr>
        <p:spPr>
          <a:xfrm>
            <a:off x="3397252" y="5028450"/>
            <a:ext cx="1711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A9790C8-9BC6-4DBC-ADB8-8ACBD9E87ED1}"/>
              </a:ext>
            </a:extLst>
          </p:cNvPr>
          <p:cNvSpPr txBox="1"/>
          <p:nvPr/>
        </p:nvSpPr>
        <p:spPr>
          <a:xfrm>
            <a:off x="3282468" y="4415369"/>
            <a:ext cx="1974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Pointpillars:</a:t>
            </a:r>
          </a:p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Voxel feature extractor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B7783E-DF09-44CF-A2ED-F51E5A5ABE31}"/>
              </a:ext>
            </a:extLst>
          </p:cNvPr>
          <p:cNvSpPr txBox="1"/>
          <p:nvPr/>
        </p:nvSpPr>
        <p:spPr>
          <a:xfrm>
            <a:off x="5497092" y="199347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Conv2d encoder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立方体 31">
            <a:extLst>
              <a:ext uri="{FF2B5EF4-FFF2-40B4-BE49-F238E27FC236}">
                <a16:creationId xmlns:a16="http://schemas.microsoft.com/office/drawing/2014/main" id="{4F6AB6DE-79FE-4F02-94A7-C05C1EC359F7}"/>
              </a:ext>
            </a:extLst>
          </p:cNvPr>
          <p:cNvSpPr/>
          <p:nvPr/>
        </p:nvSpPr>
        <p:spPr>
          <a:xfrm>
            <a:off x="8843638" y="545572"/>
            <a:ext cx="883550" cy="2235358"/>
          </a:xfrm>
          <a:prstGeom prst="cube">
            <a:avLst>
              <a:gd name="adj" fmla="val 59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FF9E8BC-CE27-47E0-BB3E-4A8E6DE00ECA}"/>
              </a:ext>
            </a:extLst>
          </p:cNvPr>
          <p:cNvCxnSpPr>
            <a:cxnSpLocks/>
          </p:cNvCxnSpPr>
          <p:nvPr/>
        </p:nvCxnSpPr>
        <p:spPr>
          <a:xfrm>
            <a:off x="7198229" y="1723726"/>
            <a:ext cx="1312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E1D6D9C-BE2B-4C29-A12E-5786E3A7C379}"/>
              </a:ext>
            </a:extLst>
          </p:cNvPr>
          <p:cNvSpPr txBox="1"/>
          <p:nvPr/>
        </p:nvSpPr>
        <p:spPr>
          <a:xfrm>
            <a:off x="7369327" y="1366893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9DAD88-BD8B-4A81-8C20-9922071D1BA5}"/>
              </a:ext>
            </a:extLst>
          </p:cNvPr>
          <p:cNvSpPr txBox="1"/>
          <p:nvPr/>
        </p:nvSpPr>
        <p:spPr>
          <a:xfrm>
            <a:off x="9848630" y="1086443"/>
            <a:ext cx="1906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Segmentation Map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B078AD5C-F953-4111-A735-261B384B0DD9}"/>
              </a:ext>
            </a:extLst>
          </p:cNvPr>
          <p:cNvGrpSpPr/>
          <p:nvPr/>
        </p:nvGrpSpPr>
        <p:grpSpPr>
          <a:xfrm>
            <a:off x="5577050" y="4077071"/>
            <a:ext cx="1165023" cy="2374381"/>
            <a:chOff x="5655246" y="3800058"/>
            <a:chExt cx="1165023" cy="2374381"/>
          </a:xfrm>
        </p:grpSpPr>
        <p:sp>
          <p:nvSpPr>
            <p:cNvPr id="41" name="立方体 40">
              <a:extLst>
                <a:ext uri="{FF2B5EF4-FFF2-40B4-BE49-F238E27FC236}">
                  <a16:creationId xmlns:a16="http://schemas.microsoft.com/office/drawing/2014/main" id="{578EB0BC-94CE-491C-845F-09BD4886E844}"/>
                </a:ext>
              </a:extLst>
            </p:cNvPr>
            <p:cNvSpPr/>
            <p:nvPr/>
          </p:nvSpPr>
          <p:spPr>
            <a:xfrm>
              <a:off x="5655246" y="3800058"/>
              <a:ext cx="1165023" cy="1995411"/>
            </a:xfrm>
            <a:prstGeom prst="cube">
              <a:avLst>
                <a:gd name="adj" fmla="val 5350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C1CE6ED-0807-4257-951F-F3DA61A5A54D}"/>
                </a:ext>
              </a:extLst>
            </p:cNvPr>
            <p:cNvSpPr txBox="1"/>
            <p:nvPr/>
          </p:nvSpPr>
          <p:spPr>
            <a:xfrm>
              <a:off x="5773053" y="580510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D7AB52B-D6EA-4EF3-AE2B-4DC3C8BED3A2}"/>
                </a:ext>
              </a:extLst>
            </p:cNvPr>
            <p:cNvSpPr txBox="1"/>
            <p:nvPr/>
          </p:nvSpPr>
          <p:spPr>
            <a:xfrm>
              <a:off x="5886379" y="491597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DD82CAE-7AE7-4290-ADDB-E853CF8E4492}"/>
                </a:ext>
              </a:extLst>
            </p:cNvPr>
            <p:cNvSpPr txBox="1"/>
            <p:nvPr/>
          </p:nvSpPr>
          <p:spPr>
            <a:xfrm>
              <a:off x="6414822" y="5411530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2EB197E-E5DD-4219-967F-FDF0F08183BE}"/>
              </a:ext>
            </a:extLst>
          </p:cNvPr>
          <p:cNvCxnSpPr>
            <a:cxnSpLocks/>
          </p:cNvCxnSpPr>
          <p:nvPr/>
        </p:nvCxnSpPr>
        <p:spPr>
          <a:xfrm>
            <a:off x="6432902" y="2569431"/>
            <a:ext cx="0" cy="1218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B950E61A-DCCF-40CB-A09C-1384C462E34E}"/>
              </a:ext>
            </a:extLst>
          </p:cNvPr>
          <p:cNvCxnSpPr>
            <a:cxnSpLocks/>
          </p:cNvCxnSpPr>
          <p:nvPr/>
        </p:nvCxnSpPr>
        <p:spPr>
          <a:xfrm flipV="1">
            <a:off x="1189608" y="2270022"/>
            <a:ext cx="1" cy="1652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13C588B4-C329-4ED8-9FA5-4C6A84146848}"/>
              </a:ext>
            </a:extLst>
          </p:cNvPr>
          <p:cNvSpPr txBox="1"/>
          <p:nvPr/>
        </p:nvSpPr>
        <p:spPr>
          <a:xfrm>
            <a:off x="1272078" y="2780930"/>
            <a:ext cx="2413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pix2pix: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make lidar points denser 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by translation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796F771-F6C7-4CB1-BFC2-343E83134A70}"/>
              </a:ext>
            </a:extLst>
          </p:cNvPr>
          <p:cNvSpPr txBox="1"/>
          <p:nvPr/>
        </p:nvSpPr>
        <p:spPr>
          <a:xfrm>
            <a:off x="733767" y="5780862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Lidar point cloud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B8DE7F6-CF13-4462-B24D-CF84EA341EC3}"/>
              </a:ext>
            </a:extLst>
          </p:cNvPr>
          <p:cNvSpPr txBox="1"/>
          <p:nvPr/>
        </p:nvSpPr>
        <p:spPr>
          <a:xfrm>
            <a:off x="6430102" y="2934232"/>
            <a:ext cx="140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sparse fusion</a:t>
            </a: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91F0E5F-B431-4A0D-9D18-21813C3F186B}"/>
              </a:ext>
            </a:extLst>
          </p:cNvPr>
          <p:cNvCxnSpPr>
            <a:cxnSpLocks/>
          </p:cNvCxnSpPr>
          <p:nvPr/>
        </p:nvCxnSpPr>
        <p:spPr>
          <a:xfrm>
            <a:off x="6904190" y="4828986"/>
            <a:ext cx="1245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5C72B6B5-8507-4BAB-9EA1-A395F440D22E}"/>
              </a:ext>
            </a:extLst>
          </p:cNvPr>
          <p:cNvSpPr txBox="1"/>
          <p:nvPr/>
        </p:nvSpPr>
        <p:spPr>
          <a:xfrm>
            <a:off x="6974660" y="4207787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Backbone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Conv2d</a:t>
            </a: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E36AF4A4-C019-46DE-8895-A73EB26BF85C}"/>
              </a:ext>
            </a:extLst>
          </p:cNvPr>
          <p:cNvCxnSpPr>
            <a:cxnSpLocks/>
          </p:cNvCxnSpPr>
          <p:nvPr/>
        </p:nvCxnSpPr>
        <p:spPr>
          <a:xfrm>
            <a:off x="8303481" y="4828731"/>
            <a:ext cx="1245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E82AD7B1-42B7-435E-AE6F-0FAD124EB30D}"/>
              </a:ext>
            </a:extLst>
          </p:cNvPr>
          <p:cNvSpPr txBox="1"/>
          <p:nvPr/>
        </p:nvSpPr>
        <p:spPr>
          <a:xfrm>
            <a:off x="8152584" y="4413488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detection head</a:t>
            </a:r>
          </a:p>
        </p:txBody>
      </p:sp>
      <p:sp>
        <p:nvSpPr>
          <p:cNvPr id="68" name="立方体 67">
            <a:extLst>
              <a:ext uri="{FF2B5EF4-FFF2-40B4-BE49-F238E27FC236}">
                <a16:creationId xmlns:a16="http://schemas.microsoft.com/office/drawing/2014/main" id="{EDA1EC5A-17C8-419B-BA12-A5242FF2EE6E}"/>
              </a:ext>
            </a:extLst>
          </p:cNvPr>
          <p:cNvSpPr/>
          <p:nvPr/>
        </p:nvSpPr>
        <p:spPr>
          <a:xfrm>
            <a:off x="10047228" y="3006035"/>
            <a:ext cx="423779" cy="1218855"/>
          </a:xfrm>
          <a:prstGeom prst="cube">
            <a:avLst>
              <a:gd name="adj" fmla="val 69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立方体 69">
            <a:extLst>
              <a:ext uri="{FF2B5EF4-FFF2-40B4-BE49-F238E27FC236}">
                <a16:creationId xmlns:a16="http://schemas.microsoft.com/office/drawing/2014/main" id="{D2D4CA2B-191A-43D2-BE58-0C9540FD111D}"/>
              </a:ext>
            </a:extLst>
          </p:cNvPr>
          <p:cNvSpPr/>
          <p:nvPr/>
        </p:nvSpPr>
        <p:spPr>
          <a:xfrm>
            <a:off x="4088532" y="5256517"/>
            <a:ext cx="232594" cy="762910"/>
          </a:xfrm>
          <a:prstGeom prst="cube">
            <a:avLst>
              <a:gd name="adj" fmla="val 3272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CD131B3C-2C02-46BE-B098-B28DA5BEB11C}"/>
              </a:ext>
            </a:extLst>
          </p:cNvPr>
          <p:cNvSpPr txBox="1"/>
          <p:nvPr/>
        </p:nvSpPr>
        <p:spPr>
          <a:xfrm>
            <a:off x="3345319" y="575090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46CDC41-6872-42E2-8C38-4C1DA05822BA}"/>
              </a:ext>
            </a:extLst>
          </p:cNvPr>
          <p:cNvSpPr txBox="1"/>
          <p:nvPr/>
        </p:nvSpPr>
        <p:spPr>
          <a:xfrm>
            <a:off x="3756815" y="6174439"/>
            <a:ext cx="354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立方体 76">
            <a:extLst>
              <a:ext uri="{FF2B5EF4-FFF2-40B4-BE49-F238E27FC236}">
                <a16:creationId xmlns:a16="http://schemas.microsoft.com/office/drawing/2014/main" id="{705831AA-A900-4B83-A4F4-36ED462FCD33}"/>
              </a:ext>
            </a:extLst>
          </p:cNvPr>
          <p:cNvSpPr/>
          <p:nvPr/>
        </p:nvSpPr>
        <p:spPr>
          <a:xfrm>
            <a:off x="10047228" y="4142642"/>
            <a:ext cx="423779" cy="1218855"/>
          </a:xfrm>
          <a:prstGeom prst="cube">
            <a:avLst>
              <a:gd name="adj" fmla="val 69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立方体 78">
            <a:extLst>
              <a:ext uri="{FF2B5EF4-FFF2-40B4-BE49-F238E27FC236}">
                <a16:creationId xmlns:a16="http://schemas.microsoft.com/office/drawing/2014/main" id="{FE47E66E-BAC0-4963-A42B-A751260501BA}"/>
              </a:ext>
            </a:extLst>
          </p:cNvPr>
          <p:cNvSpPr/>
          <p:nvPr/>
        </p:nvSpPr>
        <p:spPr>
          <a:xfrm>
            <a:off x="10047228" y="5263361"/>
            <a:ext cx="423779" cy="1218855"/>
          </a:xfrm>
          <a:prstGeom prst="cube">
            <a:avLst>
              <a:gd name="adj" fmla="val 69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DCA54690-DD15-4B78-8910-39071A350AF6}"/>
              </a:ext>
            </a:extLst>
          </p:cNvPr>
          <p:cNvSpPr txBox="1"/>
          <p:nvPr/>
        </p:nvSpPr>
        <p:spPr>
          <a:xfrm>
            <a:off x="10559698" y="3352962"/>
            <a:ext cx="140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E7BC91E-15EE-4551-A5EF-3E8F54E3B978}"/>
              </a:ext>
            </a:extLst>
          </p:cNvPr>
          <p:cNvSpPr txBox="1"/>
          <p:nvPr/>
        </p:nvSpPr>
        <p:spPr>
          <a:xfrm>
            <a:off x="10563324" y="4490387"/>
            <a:ext cx="154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Box Regressor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2AB667A-0951-472C-9354-55C9E85AC42C}"/>
              </a:ext>
            </a:extLst>
          </p:cNvPr>
          <p:cNvSpPr txBox="1"/>
          <p:nvPr/>
        </p:nvSpPr>
        <p:spPr>
          <a:xfrm>
            <a:off x="10563324" y="5534641"/>
            <a:ext cx="1549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25604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130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3929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03/19/2021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Baseline_usa_v0(baseline1_usa)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Contrast_usa_v0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622945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>
            <a:extLst>
              <a:ext uri="{FF2B5EF4-FFF2-40B4-BE49-F238E27FC236}">
                <a16:creationId xmlns:a16="http://schemas.microsoft.com/office/drawing/2014/main" id="{BEDA38C6-CB6A-40A8-B1E3-3D6167D7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48" y="168104"/>
            <a:ext cx="6086189" cy="32102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D0A63B-6FE6-4A0A-8F98-FA671742C6F0}"/>
              </a:ext>
            </a:extLst>
          </p:cNvPr>
          <p:cNvSpPr txBox="1"/>
          <p:nvPr/>
        </p:nvSpPr>
        <p:spPr>
          <a:xfrm>
            <a:off x="3368563" y="1908699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E98831C-0AAF-46AA-B178-8C357271A427}"/>
              </a:ext>
            </a:extLst>
          </p:cNvPr>
          <p:cNvCxnSpPr>
            <a:cxnSpLocks/>
          </p:cNvCxnSpPr>
          <p:nvPr/>
        </p:nvCxnSpPr>
        <p:spPr>
          <a:xfrm flipH="1">
            <a:off x="4403324" y="2185698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1B554B1-E86E-406F-8DA8-0F215400C1FD}"/>
              </a:ext>
            </a:extLst>
          </p:cNvPr>
          <p:cNvGrpSpPr/>
          <p:nvPr/>
        </p:nvGrpSpPr>
        <p:grpSpPr>
          <a:xfrm>
            <a:off x="7534203" y="111344"/>
            <a:ext cx="4507597" cy="3084691"/>
            <a:chOff x="7395871" y="1158579"/>
            <a:chExt cx="4880212" cy="326705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D048F07-BF32-46D9-9F4A-B6A030106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21077" y="2322406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C2444BD-5FD0-4D43-B611-FCB925D81F9D}"/>
                </a:ext>
              </a:extLst>
            </p:cNvPr>
            <p:cNvSpPr txBox="1"/>
            <p:nvPr/>
          </p:nvSpPr>
          <p:spPr>
            <a:xfrm>
              <a:off x="7395871" y="2533851"/>
              <a:ext cx="1183968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71C1C32-DD7D-4B16-820C-A4FE24A00B11}"/>
                </a:ext>
              </a:extLst>
            </p:cNvPr>
            <p:cNvSpPr txBox="1"/>
            <p:nvPr/>
          </p:nvSpPr>
          <p:spPr>
            <a:xfrm>
              <a:off x="7697853" y="3743728"/>
              <a:ext cx="842071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E5BF351-D670-48CB-AF42-4351E79C9BA7}"/>
                </a:ext>
              </a:extLst>
            </p:cNvPr>
            <p:cNvSpPr txBox="1"/>
            <p:nvPr/>
          </p:nvSpPr>
          <p:spPr>
            <a:xfrm>
              <a:off x="8673939" y="2931846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9C3453D-4053-4F5B-AF1F-9739151936EC}"/>
                </a:ext>
              </a:extLst>
            </p:cNvPr>
            <p:cNvSpPr txBox="1"/>
            <p:nvPr/>
          </p:nvSpPr>
          <p:spPr>
            <a:xfrm>
              <a:off x="8673939" y="4148553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8A42CB2-15E0-4D6C-9E98-D244D9D02523}"/>
                </a:ext>
              </a:extLst>
            </p:cNvPr>
            <p:cNvSpPr txBox="1"/>
            <p:nvPr/>
          </p:nvSpPr>
          <p:spPr>
            <a:xfrm>
              <a:off x="9427415" y="2720855"/>
              <a:ext cx="923641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53819FF8-A107-4946-A654-956E9C1BD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6780" y="1521197"/>
              <a:ext cx="1099274" cy="827847"/>
            </a:xfrm>
            <a:prstGeom prst="bentConnector3">
              <a:avLst>
                <a:gd name="adj1" fmla="val -7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B16F669-7DA5-4F93-8A0D-C80A2B4C8FAE}"/>
                </a:ext>
              </a:extLst>
            </p:cNvPr>
            <p:cNvSpPr txBox="1"/>
            <p:nvPr/>
          </p:nvSpPr>
          <p:spPr>
            <a:xfrm>
              <a:off x="9046710" y="1244198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MLP(64,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E918E0FE-B510-4626-A2EF-B8D7889A8C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7430" y="2642396"/>
              <a:ext cx="1471761" cy="1254124"/>
            </a:xfrm>
            <a:prstGeom prst="bentConnector3">
              <a:avLst>
                <a:gd name="adj1" fmla="val -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10CC6F0-1AEC-4FCC-A639-5C2ADADEF3EF}"/>
                </a:ext>
              </a:extLst>
            </p:cNvPr>
            <p:cNvSpPr/>
            <p:nvPr/>
          </p:nvSpPr>
          <p:spPr>
            <a:xfrm>
              <a:off x="10237824" y="1158579"/>
              <a:ext cx="242784" cy="571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7A5100E-71F0-47C1-A0CF-68C532474649}"/>
                </a:ext>
              </a:extLst>
            </p:cNvPr>
            <p:cNvSpPr/>
            <p:nvPr/>
          </p:nvSpPr>
          <p:spPr>
            <a:xfrm>
              <a:off x="10237824" y="1887829"/>
              <a:ext cx="242784" cy="5712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C0C83F2-3619-4126-B213-79639BD746B2}"/>
                </a:ext>
              </a:extLst>
            </p:cNvPr>
            <p:cNvSpPr txBox="1"/>
            <p:nvPr/>
          </p:nvSpPr>
          <p:spPr>
            <a:xfrm>
              <a:off x="9265869" y="3979723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MLP(16,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3EAED2E5-18C9-424C-BB28-5C2FABF3D6EC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10480608" y="1444222"/>
              <a:ext cx="541057" cy="35062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>
              <a:extLst>
                <a:ext uri="{FF2B5EF4-FFF2-40B4-BE49-F238E27FC236}">
                  <a16:creationId xmlns:a16="http://schemas.microsoft.com/office/drawing/2014/main" id="{98612E78-DDA3-40D1-9046-99E2C471A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608" y="1806281"/>
              <a:ext cx="531792" cy="3495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F223486A-FB54-4D00-BEBA-B9380A8C6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04" y="3269458"/>
              <a:ext cx="275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3070896-325E-4E0F-B1F7-EAD803F5B3F7}"/>
                </a:ext>
              </a:extLst>
            </p:cNvPr>
            <p:cNvSpPr txBox="1"/>
            <p:nvPr/>
          </p:nvSpPr>
          <p:spPr>
            <a:xfrm>
              <a:off x="11003522" y="3122080"/>
              <a:ext cx="803890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seg_loss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808F569-DD1E-42BB-97F9-7F05EFAAC03A}"/>
                </a:ext>
              </a:extLst>
            </p:cNvPr>
            <p:cNvSpPr txBox="1"/>
            <p:nvPr/>
          </p:nvSpPr>
          <p:spPr>
            <a:xfrm>
              <a:off x="10991757" y="1647426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contrastive_loss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176276A6-5D14-44C4-B6BA-9ADC1C85E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59" y="3387193"/>
            <a:ext cx="6129520" cy="323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/>
              <p:nvPr/>
            </p:nvSpPr>
            <p:spPr>
              <a:xfrm>
                <a:off x="6626098" y="3939361"/>
                <a:ext cx="4857164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=0.1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098" y="3939361"/>
                <a:ext cx="4857164" cy="1222899"/>
              </a:xfrm>
              <a:prstGeom prst="rect">
                <a:avLst/>
              </a:prstGeom>
              <a:blipFill>
                <a:blip r:embed="rId5"/>
                <a:stretch>
                  <a:fillRect l="-1129" t="-2488" b="-49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E751EA-F9B2-4DD5-A38D-78CBFE536DFB}"/>
              </a:ext>
            </a:extLst>
          </p:cNvPr>
          <p:cNvGrpSpPr/>
          <p:nvPr/>
        </p:nvGrpSpPr>
        <p:grpSpPr>
          <a:xfrm>
            <a:off x="7811803" y="464909"/>
            <a:ext cx="3811866" cy="2383764"/>
            <a:chOff x="7458014" y="4048217"/>
            <a:chExt cx="3811866" cy="23837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087659A-CCCE-4995-B256-9E56D39E6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2AA1B0-2617-4626-990E-5AB0ECF9051D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F3B5EB-9065-42F1-BB3D-4E7FF742E278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6AAB483-19E3-4F93-9C12-25C3E626CFBC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9185A92-F2E9-47B7-80CD-9E410E63453B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F18B202-AC42-42BE-8797-49E756D4A85A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2800B3A-071D-47A4-B05E-6C7764473345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8666F1A5-62EB-4DB9-97B5-62C83396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45" y="3239848"/>
            <a:ext cx="6075572" cy="31890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8E3F081-3CDD-449D-B505-F1A9F81C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45" y="62245"/>
            <a:ext cx="6068189" cy="3189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blipFill>
                <a:blip r:embed="rId5"/>
                <a:stretch>
                  <a:fillRect l="-2703" t="-3871" r="-304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7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37A47C-1379-4D86-A269-C22CD1F6EA5F}"/>
              </a:ext>
            </a:extLst>
          </p:cNvPr>
          <p:cNvSpPr txBox="1"/>
          <p:nvPr/>
        </p:nvSpPr>
        <p:spPr>
          <a:xfrm>
            <a:off x="417251" y="346229"/>
            <a:ext cx="81948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03/16/2021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/>
              <a:t>Xmuda new baseline (trained with new seg labels)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/>
              <a:t>“Multi-modal Multi-Task fusion Ver2” baseline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/>
              <a:t>Move xMuda network structure to our framework; train vanilla fusion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39860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1F650076-878D-433F-824B-D53B36640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387424"/>
              </p:ext>
            </p:extLst>
          </p:nvPr>
        </p:nvGraphicFramePr>
        <p:xfrm>
          <a:off x="204185" y="683824"/>
          <a:ext cx="8087239" cy="25323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310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061458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253919241"/>
                    </a:ext>
                  </a:extLst>
                </a:gridCol>
                <a:gridCol w="1091954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  <a:gridCol w="1090746">
                  <a:extLst>
                    <a:ext uri="{9D8B030D-6E8A-4147-A177-3AD203B41FA5}">
                      <a16:colId xmlns:a16="http://schemas.microsoft.com/office/drawing/2014/main" val="3836476105"/>
                    </a:ext>
                  </a:extLst>
                </a:gridCol>
                <a:gridCol w="933362">
                  <a:extLst>
                    <a:ext uri="{9D8B030D-6E8A-4147-A177-3AD203B41FA5}">
                      <a16:colId xmlns:a16="http://schemas.microsoft.com/office/drawing/2014/main" val="1950332622"/>
                    </a:ext>
                  </a:extLst>
                </a:gridCol>
              </a:tblGrid>
              <a:tr h="345043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reproduce results using new seg labels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28441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Segmentation(mIoU)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head,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KL_div)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target)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70.83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75.40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43.39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9D42496-1059-439D-97F2-44685A9DA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204185" y="3414908"/>
            <a:ext cx="8102502" cy="275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23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C1049458-F46C-4DD7-9C79-E1B418C0D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8263"/>
              </p:ext>
            </p:extLst>
          </p:nvPr>
        </p:nvGraphicFramePr>
        <p:xfrm>
          <a:off x="-527787" y="0"/>
          <a:ext cx="7638835" cy="288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8218">
                  <a:extLst>
                    <a:ext uri="{9D8B030D-6E8A-4147-A177-3AD203B41FA5}">
                      <a16:colId xmlns:a16="http://schemas.microsoft.com/office/drawing/2014/main" val="141132911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27645816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40993">
                  <a:extLst>
                    <a:ext uri="{9D8B030D-6E8A-4147-A177-3AD203B41FA5}">
                      <a16:colId xmlns:a16="http://schemas.microsoft.com/office/drawing/2014/main" val="1831990405"/>
                    </a:ext>
                  </a:extLst>
                </a:gridCol>
                <a:gridCol w="1633624">
                  <a:extLst>
                    <a:ext uri="{9D8B030D-6E8A-4147-A177-3AD203B41FA5}">
                      <a16:colId xmlns:a16="http://schemas.microsoft.com/office/drawing/2014/main" val="1902254424"/>
                    </a:ext>
                  </a:extLst>
                </a:gridCol>
              </a:tblGrid>
              <a:tr h="78849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Ver1 (separate encoders for points)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 Ver2 (shared encoder for points)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477422">
                <a:tc vMerge="1">
                  <a:txBody>
                    <a:bodyPr/>
                    <a:lstStyle/>
                    <a:p>
                      <a:pPr algn="ctr"/>
                      <a:endParaRPr lang="en-US" altLang="zh-CN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Task_loss + lambda * Contrast_loss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(tried a few hyperparameters)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from scratch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Resume from baseline model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778019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zh-CN" altLang="en-US" sz="13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48.80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57.63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45.02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37.15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41.59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11" name="表格 2">
            <a:extLst>
              <a:ext uri="{FF2B5EF4-FFF2-40B4-BE49-F238E27FC236}">
                <a16:creationId xmlns:a16="http://schemas.microsoft.com/office/drawing/2014/main" id="{F06D3573-E96E-4B79-8F6F-725C0294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52668"/>
              </p:ext>
            </p:extLst>
          </p:nvPr>
        </p:nvGraphicFramePr>
        <p:xfrm>
          <a:off x="7751421" y="313996"/>
          <a:ext cx="4440579" cy="2066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537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31267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14030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949910">
                  <a:extLst>
                    <a:ext uri="{9D8B030D-6E8A-4147-A177-3AD203B41FA5}">
                      <a16:colId xmlns:a16="http://schemas.microsoft.com/office/drawing/2014/main" val="1106872355"/>
                    </a:ext>
                  </a:extLst>
                </a:gridCol>
              </a:tblGrid>
              <a:tr h="34504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new seg labels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KL_div)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(separate two streams)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63.74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B107BC-B294-453F-9A77-A5B70AFB2957}"/>
              </a:ext>
            </a:extLst>
          </p:cNvPr>
          <p:cNvGrpSpPr/>
          <p:nvPr/>
        </p:nvGrpSpPr>
        <p:grpSpPr>
          <a:xfrm>
            <a:off x="-706002" y="2974359"/>
            <a:ext cx="7963312" cy="4199478"/>
            <a:chOff x="-167499" y="3147012"/>
            <a:chExt cx="7157255" cy="3755619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FF8532-DBFB-48B2-B967-F809514C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7499" y="3148688"/>
              <a:ext cx="7155402" cy="37539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6D0671-3856-413F-B1CF-3AF119D8178A}"/>
                </a:ext>
              </a:extLst>
            </p:cNvPr>
            <p:cNvSpPr txBox="1"/>
            <p:nvPr/>
          </p:nvSpPr>
          <p:spPr>
            <a:xfrm>
              <a:off x="3915055" y="3147012"/>
              <a:ext cx="307470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Multi-modal Multi-Task fusion Ver2</a:t>
              </a:r>
              <a:endParaRPr lang="zh-CN" altLang="en-US"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098BF0-613B-40B5-B7A7-674830C30F07}"/>
              </a:ext>
            </a:extLst>
          </p:cNvPr>
          <p:cNvGrpSpPr/>
          <p:nvPr/>
        </p:nvGrpSpPr>
        <p:grpSpPr>
          <a:xfrm>
            <a:off x="8065777" y="2552901"/>
            <a:ext cx="3811866" cy="2383764"/>
            <a:chOff x="7458014" y="4048217"/>
            <a:chExt cx="3811866" cy="238376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D4DAAFB-79E9-43E6-A6E7-ED654D19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690A0C0-AB44-44C2-8302-23AE6DAB5827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DD0EF8-179B-4ED6-B5B2-DA344B8DDE51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13BE399-9FEF-43BB-BFD3-CF9B64734595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A4F697-B9D7-435B-9618-09CDA651DB37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9349232-5955-4E1C-95FA-63FF2E3CD385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E085EDE-B35E-4B09-A072-8F59B9E1EA49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EF8D187-2B10-42C7-B3CC-C7465999BA5D}"/>
              </a:ext>
            </a:extLst>
          </p:cNvPr>
          <p:cNvSpPr txBox="1"/>
          <p:nvPr/>
        </p:nvSpPr>
        <p:spPr>
          <a:xfrm>
            <a:off x="12134105" y="2042394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baseline2_usa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059021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B58F9CB-A10D-4F50-A502-658DD1171464}"/>
              </a:ext>
            </a:extLst>
          </p:cNvPr>
          <p:cNvSpPr txBox="1"/>
          <p:nvPr/>
        </p:nvSpPr>
        <p:spPr>
          <a:xfrm>
            <a:off x="177554" y="239697"/>
            <a:ext cx="10169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Some old baselines; Abandoned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Up to now, adversarial methods don’t work with multi tasks(3D Semseg + 3D detection)</a:t>
            </a:r>
          </a:p>
        </p:txBody>
      </p:sp>
    </p:spTree>
    <p:extLst>
      <p:ext uri="{BB962C8B-B14F-4D97-AF65-F5344CB8AC3E}">
        <p14:creationId xmlns:p14="http://schemas.microsoft.com/office/powerpoint/2010/main" val="4127461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C597EC34-2E79-44AB-847A-182C23AD7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462189"/>
              </p:ext>
            </p:extLst>
          </p:nvPr>
        </p:nvGraphicFramePr>
        <p:xfrm>
          <a:off x="0" y="0"/>
          <a:ext cx="6098960" cy="20983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69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065714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26248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180731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3634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358377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 dataset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Sng/sng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Night/night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73.47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43.67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42.24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68.42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52.53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40.73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0E646307-E5A6-4054-9140-96E73F87E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474481"/>
              </p:ext>
            </p:extLst>
          </p:nvPr>
        </p:nvGraphicFramePr>
        <p:xfrm>
          <a:off x="6096000" y="3054206"/>
          <a:ext cx="5057314" cy="19385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356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821875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821875">
                  <a:extLst>
                    <a:ext uri="{9D8B030D-6E8A-4147-A177-3AD203B41FA5}">
                      <a16:colId xmlns:a16="http://schemas.microsoft.com/office/drawing/2014/main" val="995351609"/>
                    </a:ext>
                  </a:extLst>
                </a:gridCol>
              </a:tblGrid>
              <a:tr h="35837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Adversarial(Discriminate on the last img feature 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770879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59.65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46.26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49.39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51.60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26DBE5C9-545B-4533-958B-6AF272A87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897811"/>
              </p:ext>
            </p:extLst>
          </p:nvPr>
        </p:nvGraphicFramePr>
        <p:xfrm>
          <a:off x="6096000" y="0"/>
          <a:ext cx="6391922" cy="27371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282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784445">
                  <a:extLst>
                    <a:ext uri="{9D8B030D-6E8A-4147-A177-3AD203B41FA5}">
                      <a16:colId xmlns:a16="http://schemas.microsoft.com/office/drawing/2014/main" val="283102953"/>
                    </a:ext>
                  </a:extLst>
                </a:gridCol>
                <a:gridCol w="787053">
                  <a:extLst>
                    <a:ext uri="{9D8B030D-6E8A-4147-A177-3AD203B41FA5}">
                      <a16:colId xmlns:a16="http://schemas.microsoft.com/office/drawing/2014/main" val="632154379"/>
                    </a:ext>
                  </a:extLst>
                </a:gridCol>
                <a:gridCol w="772358">
                  <a:extLst>
                    <a:ext uri="{9D8B030D-6E8A-4147-A177-3AD203B41FA5}">
                      <a16:colId xmlns:a16="http://schemas.microsoft.com/office/drawing/2014/main" val="491940775"/>
                    </a:ext>
                  </a:extLst>
                </a:gridCol>
                <a:gridCol w="745724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834501">
                  <a:extLst>
                    <a:ext uri="{9D8B030D-6E8A-4147-A177-3AD203B41FA5}">
                      <a16:colId xmlns:a16="http://schemas.microsoft.com/office/drawing/2014/main" val="893638024"/>
                    </a:ext>
                  </a:extLst>
                </a:gridCol>
                <a:gridCol w="646277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658740">
                  <a:extLst>
                    <a:ext uri="{9D8B030D-6E8A-4147-A177-3AD203B41FA5}">
                      <a16:colId xmlns:a16="http://schemas.microsoft.com/office/drawing/2014/main" val="1645254241"/>
                    </a:ext>
                  </a:extLst>
                </a:gridCol>
              </a:tblGrid>
              <a:tr h="358377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Mutli-task fusion; det supervise seg(Usa/Sng)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 loss weight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ignore background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238535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27.97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27.36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39.15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58.84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59.82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19.98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21.02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32.61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44.56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51.66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51.89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43.20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39.47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215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D9CAD2F6-226C-4758-9599-4B1A6517C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117513"/>
              </p:ext>
            </p:extLst>
          </p:nvPr>
        </p:nvGraphicFramePr>
        <p:xfrm>
          <a:off x="88777" y="62718"/>
          <a:ext cx="6954819" cy="20829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1918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279527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51904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0701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7363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121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67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4193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66.03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70.27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11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55.03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60.51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72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69.12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75.56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BE398EB7-3FC3-40DB-94E7-D5C4EA287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765239"/>
              </p:ext>
            </p:extLst>
          </p:nvPr>
        </p:nvGraphicFramePr>
        <p:xfrm>
          <a:off x="150921" y="2503551"/>
          <a:ext cx="6773662" cy="21911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69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065714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873593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37602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4306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71.76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60.27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76.00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45.45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68.79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50.21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73.45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51.97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D2B464C-BA33-4CBB-A54B-BD934ECE1872}"/>
              </a:ext>
            </a:extLst>
          </p:cNvPr>
          <p:cNvSpPr txBox="1"/>
          <p:nvPr/>
        </p:nvSpPr>
        <p:spPr>
          <a:xfrm>
            <a:off x="3537752" y="4356136"/>
            <a:ext cx="3357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Fusion; with 2D aug &amp; class_weights</a:t>
            </a:r>
            <a:endParaRPr lang="zh-CN" altLang="en-US" sz="1600"/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653617B7-AC04-4D7D-8665-838089A45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62327"/>
              </p:ext>
            </p:extLst>
          </p:nvPr>
        </p:nvGraphicFramePr>
        <p:xfrm>
          <a:off x="150922" y="4801271"/>
          <a:ext cx="6773663" cy="19280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69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065713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873594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37603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4306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21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124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5468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59.07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50.80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65.11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41.28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5468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65.18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33.22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63.48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49.32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15FCCB-3320-4550-9008-10EB6A2C8A08}"/>
              </a:ext>
            </a:extLst>
          </p:cNvPr>
          <p:cNvSpPr txBox="1"/>
          <p:nvPr/>
        </p:nvSpPr>
        <p:spPr>
          <a:xfrm>
            <a:off x="3537752" y="6377998"/>
            <a:ext cx="356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Separate; with 2D aug &amp; class_weights</a:t>
            </a:r>
            <a:endParaRPr lang="zh-CN" altLang="en-US" sz="1600"/>
          </a:p>
        </p:txBody>
      </p:sp>
      <p:graphicFrame>
        <p:nvGraphicFramePr>
          <p:cNvPr id="10" name="表格 2">
            <a:extLst>
              <a:ext uri="{FF2B5EF4-FFF2-40B4-BE49-F238E27FC236}">
                <a16:creationId xmlns:a16="http://schemas.microsoft.com/office/drawing/2014/main" id="{E0F0C450-20AE-4095-BFF6-8099C926D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78736"/>
              </p:ext>
            </p:extLst>
          </p:nvPr>
        </p:nvGraphicFramePr>
        <p:xfrm>
          <a:off x="7212183" y="94290"/>
          <a:ext cx="6361442" cy="20198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5859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70359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389439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162287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073498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4213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021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F5E5163B-FADE-4C24-8919-F5FB9DE81848}"/>
              </a:ext>
            </a:extLst>
          </p:cNvPr>
          <p:cNvSpPr txBox="1"/>
          <p:nvPr/>
        </p:nvSpPr>
        <p:spPr>
          <a:xfrm>
            <a:off x="9469925" y="2175075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xMuda: KLdiv + target</a:t>
            </a:r>
            <a:endParaRPr lang="zh-CN" altLang="en-US" b="1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971FF3-A1F0-4750-A7BB-3ADACE67728C}"/>
              </a:ext>
            </a:extLst>
          </p:cNvPr>
          <p:cNvSpPr txBox="1"/>
          <p:nvPr/>
        </p:nvSpPr>
        <p:spPr>
          <a:xfrm>
            <a:off x="1573795" y="188336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baseline</a:t>
            </a:r>
            <a:endParaRPr lang="zh-CN" altLang="en-US" b="1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916113A-DF62-4670-9437-6211A7067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7212183" y="2488881"/>
            <a:ext cx="6520371" cy="222048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C5D799B-5298-4964-9C83-977F89FE58B2}"/>
              </a:ext>
            </a:extLst>
          </p:cNvPr>
          <p:cNvSpPr txBox="1"/>
          <p:nvPr/>
        </p:nvSpPr>
        <p:spPr>
          <a:xfrm>
            <a:off x="9875775" y="461660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old label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495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75F245-43DA-4B8B-89FE-90F85E698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08" y="133570"/>
            <a:ext cx="8200000" cy="1847619"/>
          </a:xfrm>
          <a:prstGeom prst="rect">
            <a:avLst/>
          </a:prstGeom>
        </p:spPr>
      </p:pic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C8B9275-0F2B-4724-989C-EDE8C39B70CF}"/>
              </a:ext>
            </a:extLst>
          </p:cNvPr>
          <p:cNvSpPr/>
          <p:nvPr/>
        </p:nvSpPr>
        <p:spPr>
          <a:xfrm>
            <a:off x="2753039" y="5755232"/>
            <a:ext cx="1385071" cy="402882"/>
          </a:xfrm>
          <a:prstGeom prst="parallelogram">
            <a:avLst>
              <a:gd name="adj" fmla="val 1040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574535-B21E-4D91-9D61-7BF190B48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46" y="4251653"/>
            <a:ext cx="2069261" cy="126202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7A72678-3F11-4877-BD9F-98112502C651}"/>
              </a:ext>
            </a:extLst>
          </p:cNvPr>
          <p:cNvCxnSpPr>
            <a:cxnSpLocks/>
          </p:cNvCxnSpPr>
          <p:nvPr/>
        </p:nvCxnSpPr>
        <p:spPr>
          <a:xfrm>
            <a:off x="2731427" y="5012125"/>
            <a:ext cx="1711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529416D-3458-4C6F-ADB0-3AE38EC865FF}"/>
              </a:ext>
            </a:extLst>
          </p:cNvPr>
          <p:cNvSpPr txBox="1"/>
          <p:nvPr/>
        </p:nvSpPr>
        <p:spPr>
          <a:xfrm>
            <a:off x="2616643" y="4399044"/>
            <a:ext cx="1974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Pointpillars:</a:t>
            </a:r>
          </a:p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Voxel feature extractor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D83DAB9D-08D1-4DE4-9165-AAA21F3471A4}"/>
              </a:ext>
            </a:extLst>
          </p:cNvPr>
          <p:cNvSpPr/>
          <p:nvPr/>
        </p:nvSpPr>
        <p:spPr>
          <a:xfrm>
            <a:off x="4757341" y="4501963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59D921-5FDA-4900-AA2B-60324E988D62}"/>
              </a:ext>
            </a:extLst>
          </p:cNvPr>
          <p:cNvSpPr txBox="1"/>
          <p:nvPr/>
        </p:nvSpPr>
        <p:spPr>
          <a:xfrm>
            <a:off x="4675543" y="4270200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C=64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FDFB19-3D28-40A3-91C8-9BA7FEFC9A21}"/>
              </a:ext>
            </a:extLst>
          </p:cNvPr>
          <p:cNvSpPr txBox="1"/>
          <p:nvPr/>
        </p:nvSpPr>
        <p:spPr>
          <a:xfrm>
            <a:off x="4689691" y="496176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813B62-C8C1-423D-BBA8-F39FF7A2A23F}"/>
              </a:ext>
            </a:extLst>
          </p:cNvPr>
          <p:cNvSpPr txBox="1"/>
          <p:nvPr/>
        </p:nvSpPr>
        <p:spPr>
          <a:xfrm>
            <a:off x="5110833" y="543057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3E5C76-3EE5-4CDE-BB0D-3DBDB7F45F8E}"/>
              </a:ext>
            </a:extLst>
          </p:cNvPr>
          <p:cNvSpPr txBox="1"/>
          <p:nvPr/>
        </p:nvSpPr>
        <p:spPr>
          <a:xfrm>
            <a:off x="653934" y="5584466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Lidar point cloud</a:t>
            </a:r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EF90B105-40D8-4746-B8ED-420FBF4AD456}"/>
              </a:ext>
            </a:extLst>
          </p:cNvPr>
          <p:cNvSpPr/>
          <p:nvPr/>
        </p:nvSpPr>
        <p:spPr>
          <a:xfrm>
            <a:off x="3431584" y="5262399"/>
            <a:ext cx="232594" cy="762910"/>
          </a:xfrm>
          <a:prstGeom prst="cube">
            <a:avLst>
              <a:gd name="adj" fmla="val 3272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FC3228C-5ABC-4D34-A359-160B3B4F9A40}"/>
              </a:ext>
            </a:extLst>
          </p:cNvPr>
          <p:cNvSpPr txBox="1"/>
          <p:nvPr/>
        </p:nvSpPr>
        <p:spPr>
          <a:xfrm>
            <a:off x="3065057" y="612169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6E716D0-8C0D-4ADA-95AB-0B6647072627}"/>
              </a:ext>
            </a:extLst>
          </p:cNvPr>
          <p:cNvSpPr txBox="1"/>
          <p:nvPr/>
        </p:nvSpPr>
        <p:spPr>
          <a:xfrm>
            <a:off x="3879684" y="584240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1459F3F-0BF6-49F1-B1D1-B20BFFB58D87}"/>
              </a:ext>
            </a:extLst>
          </p:cNvPr>
          <p:cNvGrpSpPr/>
          <p:nvPr/>
        </p:nvGrpSpPr>
        <p:grpSpPr>
          <a:xfrm>
            <a:off x="9966671" y="2425394"/>
            <a:ext cx="716863" cy="1693496"/>
            <a:chOff x="6594911" y="4111928"/>
            <a:chExt cx="1162271" cy="1693496"/>
          </a:xfrm>
        </p:grpSpPr>
        <p:cxnSp>
          <p:nvCxnSpPr>
            <p:cNvPr id="21" name="连接符: 肘形 20">
              <a:extLst>
                <a:ext uri="{FF2B5EF4-FFF2-40B4-BE49-F238E27FC236}">
                  <a16:creationId xmlns:a16="http://schemas.microsoft.com/office/drawing/2014/main" id="{F5EB4AAF-5A10-48C6-AC7B-74C3B44C6542}"/>
                </a:ext>
              </a:extLst>
            </p:cNvPr>
            <p:cNvCxnSpPr/>
            <p:nvPr/>
          </p:nvCxnSpPr>
          <p:spPr>
            <a:xfrm>
              <a:off x="6600739" y="4972456"/>
              <a:ext cx="1147565" cy="83296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连接符: 肘形 22">
              <a:extLst>
                <a:ext uri="{FF2B5EF4-FFF2-40B4-BE49-F238E27FC236}">
                  <a16:creationId xmlns:a16="http://schemas.microsoft.com/office/drawing/2014/main" id="{E268B331-F393-4D6F-AA7F-0059BC573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789" y="4111928"/>
              <a:ext cx="1153393" cy="8480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3ACB73C4-D1F7-4C89-9CFC-EA6991A3FC54}"/>
                </a:ext>
              </a:extLst>
            </p:cNvPr>
            <p:cNvCxnSpPr/>
            <p:nvPr/>
          </p:nvCxnSpPr>
          <p:spPr>
            <a:xfrm>
              <a:off x="6594911" y="4968905"/>
              <a:ext cx="11533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立方体 32">
            <a:extLst>
              <a:ext uri="{FF2B5EF4-FFF2-40B4-BE49-F238E27FC236}">
                <a16:creationId xmlns:a16="http://schemas.microsoft.com/office/drawing/2014/main" id="{06F4CF41-27EA-4B37-9D74-03DF33F38874}"/>
              </a:ext>
            </a:extLst>
          </p:cNvPr>
          <p:cNvSpPr/>
          <p:nvPr/>
        </p:nvSpPr>
        <p:spPr>
          <a:xfrm>
            <a:off x="8800229" y="2965132"/>
            <a:ext cx="1032911" cy="647611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立方体 34">
            <a:extLst>
              <a:ext uri="{FF2B5EF4-FFF2-40B4-BE49-F238E27FC236}">
                <a16:creationId xmlns:a16="http://schemas.microsoft.com/office/drawing/2014/main" id="{22CF00E8-2A2A-46F2-A6FC-637909A358B8}"/>
              </a:ext>
            </a:extLst>
          </p:cNvPr>
          <p:cNvSpPr/>
          <p:nvPr/>
        </p:nvSpPr>
        <p:spPr>
          <a:xfrm>
            <a:off x="8815922" y="3841787"/>
            <a:ext cx="759435" cy="47614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立方体 36">
            <a:extLst>
              <a:ext uri="{FF2B5EF4-FFF2-40B4-BE49-F238E27FC236}">
                <a16:creationId xmlns:a16="http://schemas.microsoft.com/office/drawing/2014/main" id="{3D3F4057-CCE4-4745-9DAB-0EE3AE8FD4E4}"/>
              </a:ext>
            </a:extLst>
          </p:cNvPr>
          <p:cNvSpPr/>
          <p:nvPr/>
        </p:nvSpPr>
        <p:spPr>
          <a:xfrm>
            <a:off x="8800229" y="4583666"/>
            <a:ext cx="540049" cy="33859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立方体 38">
            <a:extLst>
              <a:ext uri="{FF2B5EF4-FFF2-40B4-BE49-F238E27FC236}">
                <a16:creationId xmlns:a16="http://schemas.microsoft.com/office/drawing/2014/main" id="{A2703DC5-C0B1-433A-B691-9601C8C4DED1}"/>
              </a:ext>
            </a:extLst>
          </p:cNvPr>
          <p:cNvSpPr/>
          <p:nvPr/>
        </p:nvSpPr>
        <p:spPr>
          <a:xfrm>
            <a:off x="6013195" y="4768676"/>
            <a:ext cx="1032911" cy="647611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立方体 40">
            <a:extLst>
              <a:ext uri="{FF2B5EF4-FFF2-40B4-BE49-F238E27FC236}">
                <a16:creationId xmlns:a16="http://schemas.microsoft.com/office/drawing/2014/main" id="{5BEDA854-82FE-42E6-9915-69F6ABF1452F}"/>
              </a:ext>
            </a:extLst>
          </p:cNvPr>
          <p:cNvSpPr/>
          <p:nvPr/>
        </p:nvSpPr>
        <p:spPr>
          <a:xfrm>
            <a:off x="6905602" y="4940139"/>
            <a:ext cx="759435" cy="47614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立方体 42">
            <a:extLst>
              <a:ext uri="{FF2B5EF4-FFF2-40B4-BE49-F238E27FC236}">
                <a16:creationId xmlns:a16="http://schemas.microsoft.com/office/drawing/2014/main" id="{19EF483E-D36F-4B0B-9FA7-6259B6C9F9C5}"/>
              </a:ext>
            </a:extLst>
          </p:cNvPr>
          <p:cNvSpPr/>
          <p:nvPr/>
        </p:nvSpPr>
        <p:spPr>
          <a:xfrm>
            <a:off x="7564989" y="5076153"/>
            <a:ext cx="540049" cy="33859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F7F4500-9EF0-41F5-94D2-1AEA7DA0716C}"/>
              </a:ext>
            </a:extLst>
          </p:cNvPr>
          <p:cNvSpPr txBox="1"/>
          <p:nvPr/>
        </p:nvSpPr>
        <p:spPr>
          <a:xfrm>
            <a:off x="5936950" y="503417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13DD314-358E-48AB-932B-D783E846BB37}"/>
              </a:ext>
            </a:extLst>
          </p:cNvPr>
          <p:cNvSpPr txBox="1"/>
          <p:nvPr/>
        </p:nvSpPr>
        <p:spPr>
          <a:xfrm>
            <a:off x="6224189" y="5414751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7E2AC99-6846-4CD1-AF2A-EC444D5B3D94}"/>
              </a:ext>
            </a:extLst>
          </p:cNvPr>
          <p:cNvSpPr txBox="1"/>
          <p:nvPr/>
        </p:nvSpPr>
        <p:spPr>
          <a:xfrm>
            <a:off x="7003952" y="5421464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0345EB3-BFE8-4B4D-A4C8-6B69B28B6AFF}"/>
              </a:ext>
            </a:extLst>
          </p:cNvPr>
          <p:cNvSpPr txBox="1"/>
          <p:nvPr/>
        </p:nvSpPr>
        <p:spPr>
          <a:xfrm>
            <a:off x="7638923" y="5414750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BB80905-94FC-4BB6-94A1-456617B4A1E2}"/>
              </a:ext>
            </a:extLst>
          </p:cNvPr>
          <p:cNvSpPr txBox="1"/>
          <p:nvPr/>
        </p:nvSpPr>
        <p:spPr>
          <a:xfrm>
            <a:off x="6858329" y="5113687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4A13163-903F-4788-85CB-541FC4FD6070}"/>
              </a:ext>
            </a:extLst>
          </p:cNvPr>
          <p:cNvSpPr txBox="1"/>
          <p:nvPr/>
        </p:nvSpPr>
        <p:spPr>
          <a:xfrm>
            <a:off x="7523314" y="5140557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16E0ECB-D2BD-498A-B2BE-1DD6C6E9B14C}"/>
              </a:ext>
            </a:extLst>
          </p:cNvPr>
          <p:cNvSpPr txBox="1"/>
          <p:nvPr/>
        </p:nvSpPr>
        <p:spPr>
          <a:xfrm>
            <a:off x="122426" y="3678206"/>
            <a:ext cx="3469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point_cloud_range = [-50, 0, -5, 50, 50, 3]</a:t>
            </a:r>
          </a:p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voxel_size = [0.25, 0.25, 8]</a:t>
            </a:r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A223FFA2-8ABC-40D5-88A9-4EA4AFF940F8}"/>
              </a:ext>
            </a:extLst>
          </p:cNvPr>
          <p:cNvCxnSpPr>
            <a:stCxn id="39" idx="0"/>
            <a:endCxn id="33" idx="2"/>
          </p:cNvCxnSpPr>
          <p:nvPr/>
        </p:nvCxnSpPr>
        <p:spPr>
          <a:xfrm rot="5400000" flipH="1" flipV="1">
            <a:off x="6993704" y="2962152"/>
            <a:ext cx="1411105" cy="22019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C34A65D7-2310-4953-93FE-C509101088FD}"/>
              </a:ext>
            </a:extLst>
          </p:cNvPr>
          <p:cNvCxnSpPr>
            <a:cxnSpLocks/>
            <a:stCxn id="41" idx="0"/>
            <a:endCxn id="35" idx="2"/>
          </p:cNvCxnSpPr>
          <p:nvPr/>
        </p:nvCxnSpPr>
        <p:spPr>
          <a:xfrm rot="5400000" flipH="1" flipV="1">
            <a:off x="7670944" y="3795161"/>
            <a:ext cx="809816" cy="14801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0514B077-8D76-4031-8EEB-ED8EE7E32057}"/>
              </a:ext>
            </a:extLst>
          </p:cNvPr>
          <p:cNvCxnSpPr>
            <a:cxnSpLocks/>
            <a:stCxn id="43" idx="0"/>
            <a:endCxn id="37" idx="2"/>
          </p:cNvCxnSpPr>
          <p:nvPr/>
        </p:nvCxnSpPr>
        <p:spPr>
          <a:xfrm rot="5400000" flipH="1" flipV="1">
            <a:off x="8191912" y="4467837"/>
            <a:ext cx="287303" cy="9293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7DBDAA2F-24D0-4580-96D0-29D97BEF6543}"/>
              </a:ext>
            </a:extLst>
          </p:cNvPr>
          <p:cNvSpPr txBox="1"/>
          <p:nvPr/>
        </p:nvSpPr>
        <p:spPr>
          <a:xfrm>
            <a:off x="7485432" y="3030135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C=256, H, 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404A588-95A8-4080-A912-380604AD436B}"/>
              </a:ext>
            </a:extLst>
          </p:cNvPr>
          <p:cNvSpPr txBox="1"/>
          <p:nvPr/>
        </p:nvSpPr>
        <p:spPr>
          <a:xfrm>
            <a:off x="7504085" y="383201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C=256, H, 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0B4502B-4752-4DAA-9CD2-EFC3E2238A45}"/>
              </a:ext>
            </a:extLst>
          </p:cNvPr>
          <p:cNvSpPr txBox="1"/>
          <p:nvPr/>
        </p:nvSpPr>
        <p:spPr>
          <a:xfrm>
            <a:off x="7540044" y="4515642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C=256, H, 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立方体 72">
            <a:extLst>
              <a:ext uri="{FF2B5EF4-FFF2-40B4-BE49-F238E27FC236}">
                <a16:creationId xmlns:a16="http://schemas.microsoft.com/office/drawing/2014/main" id="{D3008BDF-BA5D-4820-BC55-6D141F8C330A}"/>
              </a:ext>
            </a:extLst>
          </p:cNvPr>
          <p:cNvSpPr/>
          <p:nvPr/>
        </p:nvSpPr>
        <p:spPr>
          <a:xfrm>
            <a:off x="10790322" y="2070968"/>
            <a:ext cx="711387" cy="722772"/>
          </a:xfrm>
          <a:prstGeom prst="cube">
            <a:avLst>
              <a:gd name="adj" fmla="val 9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E01829B-89D6-4E40-8AF5-156D27EE2C0B}"/>
              </a:ext>
            </a:extLst>
          </p:cNvPr>
          <p:cNvSpPr txBox="1"/>
          <p:nvPr/>
        </p:nvSpPr>
        <p:spPr>
          <a:xfrm>
            <a:off x="10767283" y="2320981"/>
            <a:ext cx="1040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02593EF7-D39F-4C74-9091-EF63264ABB6F}"/>
              </a:ext>
            </a:extLst>
          </p:cNvPr>
          <p:cNvCxnSpPr>
            <a:cxnSpLocks/>
          </p:cNvCxnSpPr>
          <p:nvPr/>
        </p:nvCxnSpPr>
        <p:spPr>
          <a:xfrm flipV="1">
            <a:off x="9106138" y="4370917"/>
            <a:ext cx="0" cy="18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0A502E8F-F32E-4CAC-8004-D26AA105324D}"/>
              </a:ext>
            </a:extLst>
          </p:cNvPr>
          <p:cNvCxnSpPr>
            <a:cxnSpLocks/>
          </p:cNvCxnSpPr>
          <p:nvPr/>
        </p:nvCxnSpPr>
        <p:spPr>
          <a:xfrm flipV="1">
            <a:off x="9204517" y="3621621"/>
            <a:ext cx="0" cy="18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45A5C9F2-7587-4FC9-8ADF-208434173190}"/>
              </a:ext>
            </a:extLst>
          </p:cNvPr>
          <p:cNvSpPr txBox="1"/>
          <p:nvPr/>
        </p:nvSpPr>
        <p:spPr>
          <a:xfrm>
            <a:off x="9204517" y="3572947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upsample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36E68D97-4C06-4EF4-B580-E926AFA3D76C}"/>
              </a:ext>
            </a:extLst>
          </p:cNvPr>
          <p:cNvSpPr txBox="1"/>
          <p:nvPr/>
        </p:nvSpPr>
        <p:spPr>
          <a:xfrm>
            <a:off x="9150234" y="4296912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upsample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8FCD6E9-D93B-4B92-85B1-C21A78DE0BDB}"/>
              </a:ext>
            </a:extLst>
          </p:cNvPr>
          <p:cNvSpPr txBox="1"/>
          <p:nvPr/>
        </p:nvSpPr>
        <p:spPr>
          <a:xfrm>
            <a:off x="8889550" y="39889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⊕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6B82FE9-AC52-4E42-9ACA-462A3C4E29DD}"/>
              </a:ext>
            </a:extLst>
          </p:cNvPr>
          <p:cNvSpPr txBox="1"/>
          <p:nvPr/>
        </p:nvSpPr>
        <p:spPr>
          <a:xfrm>
            <a:off x="8975117" y="32098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⊕</a:t>
            </a:r>
          </a:p>
        </p:txBody>
      </p:sp>
      <p:sp>
        <p:nvSpPr>
          <p:cNvPr id="97" name="立方体 96">
            <a:extLst>
              <a:ext uri="{FF2B5EF4-FFF2-40B4-BE49-F238E27FC236}">
                <a16:creationId xmlns:a16="http://schemas.microsoft.com/office/drawing/2014/main" id="{1FCB77BA-8AF1-4A64-881C-A6DC4012B4D7}"/>
              </a:ext>
            </a:extLst>
          </p:cNvPr>
          <p:cNvSpPr/>
          <p:nvPr/>
        </p:nvSpPr>
        <p:spPr>
          <a:xfrm>
            <a:off x="10775205" y="2927551"/>
            <a:ext cx="711387" cy="722772"/>
          </a:xfrm>
          <a:prstGeom prst="cube">
            <a:avLst>
              <a:gd name="adj" fmla="val 9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立方体 98">
            <a:extLst>
              <a:ext uri="{FF2B5EF4-FFF2-40B4-BE49-F238E27FC236}">
                <a16:creationId xmlns:a16="http://schemas.microsoft.com/office/drawing/2014/main" id="{3DD831AA-EEB7-4219-BA83-1006924C6577}"/>
              </a:ext>
            </a:extLst>
          </p:cNvPr>
          <p:cNvSpPr/>
          <p:nvPr/>
        </p:nvSpPr>
        <p:spPr>
          <a:xfrm>
            <a:off x="10767283" y="3771914"/>
            <a:ext cx="711387" cy="722772"/>
          </a:xfrm>
          <a:prstGeom prst="cube">
            <a:avLst>
              <a:gd name="adj" fmla="val 9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0394FBA-89C3-414C-B460-6CB07A0611DD}"/>
              </a:ext>
            </a:extLst>
          </p:cNvPr>
          <p:cNvSpPr txBox="1"/>
          <p:nvPr/>
        </p:nvSpPr>
        <p:spPr>
          <a:xfrm>
            <a:off x="10723719" y="3953119"/>
            <a:ext cx="1040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153E8D4-AA27-4334-86DD-39247C72A75C}"/>
              </a:ext>
            </a:extLst>
          </p:cNvPr>
          <p:cNvSpPr txBox="1"/>
          <p:nvPr/>
        </p:nvSpPr>
        <p:spPr>
          <a:xfrm>
            <a:off x="10767283" y="3098739"/>
            <a:ext cx="1040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Box Regressor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C944D1-421A-4FBC-AB27-1B4CDB9C8DF3}"/>
              </a:ext>
            </a:extLst>
          </p:cNvPr>
          <p:cNvSpPr txBox="1"/>
          <p:nvPr/>
        </p:nvSpPr>
        <p:spPr>
          <a:xfrm>
            <a:off x="11608497" y="2241079"/>
            <a:ext cx="4079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num_class* num_anchor_pre_class, H, W)</a:t>
            </a:r>
            <a:endParaRPr lang="zh-CN" altLang="en-US" sz="160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ED6D1F7-8510-4EE2-B3DC-A6DEABB33C8B}"/>
              </a:ext>
            </a:extLst>
          </p:cNvPr>
          <p:cNvSpPr txBox="1"/>
          <p:nvPr/>
        </p:nvSpPr>
        <p:spPr>
          <a:xfrm>
            <a:off x="11612201" y="3125224"/>
            <a:ext cx="438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num_class* num_anchor_pre_class * 7, H, W)</a:t>
            </a:r>
            <a:endParaRPr lang="zh-CN" altLang="en-US" sz="160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D0C465D-2BD5-4382-981D-C2D4324A9940}"/>
              </a:ext>
            </a:extLst>
          </p:cNvPr>
          <p:cNvSpPr txBox="1"/>
          <p:nvPr/>
        </p:nvSpPr>
        <p:spPr>
          <a:xfrm>
            <a:off x="11612201" y="3946904"/>
            <a:ext cx="438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num_class* num_anchor_pre_class * 2, H, W)</a:t>
            </a:r>
            <a:endParaRPr lang="zh-CN" altLang="en-US" sz="16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A3D3AE-8029-4034-B7BF-2C61EF63F37F}"/>
              </a:ext>
            </a:extLst>
          </p:cNvPr>
          <p:cNvSpPr/>
          <p:nvPr/>
        </p:nvSpPr>
        <p:spPr>
          <a:xfrm>
            <a:off x="11241737" y="3097966"/>
            <a:ext cx="67613" cy="1909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16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3E649D-DA87-46E8-9859-1C8608A7365F}"/>
              </a:ext>
            </a:extLst>
          </p:cNvPr>
          <p:cNvSpPr txBox="1"/>
          <p:nvPr/>
        </p:nvSpPr>
        <p:spPr>
          <a:xfrm>
            <a:off x="363985" y="381739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Trash</a:t>
            </a:r>
          </a:p>
        </p:txBody>
      </p:sp>
    </p:spTree>
    <p:extLst>
      <p:ext uri="{BB962C8B-B14F-4D97-AF65-F5344CB8AC3E}">
        <p14:creationId xmlns:p14="http://schemas.microsoft.com/office/powerpoint/2010/main" val="3877579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3922645A-C1A9-46FE-B2F4-AB44DA04F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408778"/>
              </p:ext>
            </p:extLst>
          </p:nvPr>
        </p:nvGraphicFramePr>
        <p:xfrm>
          <a:off x="0" y="0"/>
          <a:ext cx="5992427" cy="25495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9406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69281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524463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425748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</a:tblGrid>
              <a:tr h="358377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fusion(Usa-sng)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Multi-Task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Semseg(mIoU)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 Det(mAP)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50.80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3988594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71F5AEB-8850-4CFC-8B6D-94AA73D4F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109"/>
            <a:ext cx="12192000" cy="311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12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3FF0CC7-DE82-4C81-9F0D-F52151801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669" y="76070"/>
            <a:ext cx="4447119" cy="34332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702640-846D-4A7B-8CEC-E68FEEB4B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696" y="3436696"/>
            <a:ext cx="4457092" cy="34255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3F8752-9A28-47AE-B8D6-5680FB176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4441696" cy="34332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473B53-CE08-47F6-AD72-1CCCF3159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3" y="9243"/>
            <a:ext cx="4320091" cy="34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38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2662C6-490D-4716-91F4-60CE9722D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96" y="2634257"/>
            <a:ext cx="4530668" cy="34922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9989BB-ADFC-42F5-8D55-90B1884AA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3218"/>
            <a:ext cx="4441696" cy="343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51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6DA9B4-84CA-4A2D-8447-AA7B9B67B193}"/>
              </a:ext>
            </a:extLst>
          </p:cNvPr>
          <p:cNvSpPr txBox="1"/>
          <p:nvPr/>
        </p:nvSpPr>
        <p:spPr>
          <a:xfrm>
            <a:off x="417251" y="346229"/>
            <a:ext cx="7311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Use points inside 3D pred boxes to supervise 3D Semseg;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Doesn’t work regardless of ignore_background=True or False.</a:t>
            </a:r>
          </a:p>
        </p:txBody>
      </p:sp>
    </p:spTree>
    <p:extLst>
      <p:ext uri="{BB962C8B-B14F-4D97-AF65-F5344CB8AC3E}">
        <p14:creationId xmlns:p14="http://schemas.microsoft.com/office/powerpoint/2010/main" val="310806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F3F347-6FAF-4CA8-B077-658DB5B3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01" y="781882"/>
            <a:ext cx="4000500" cy="1714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A2FAA8-5CF8-499D-B7FB-FFBE75A62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26" y="2496382"/>
            <a:ext cx="4067175" cy="1581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9DF914-5BBF-4CCE-8405-B097DD6BD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88" y="4077532"/>
            <a:ext cx="4048125" cy="15811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9105DD-5C6D-483E-81D7-9938E78F5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574" y="924757"/>
            <a:ext cx="3962400" cy="1571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390635-A600-4CCC-BFB2-90C99C3EF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574" y="2496382"/>
            <a:ext cx="3971925" cy="15906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58E0B54-BB3D-4D1A-9B55-9D6AE26AE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9574" y="4068007"/>
            <a:ext cx="4048125" cy="15621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61F2808-CD55-4EF4-909C-62E286550470}"/>
              </a:ext>
            </a:extLst>
          </p:cNvPr>
          <p:cNvSpPr txBox="1"/>
          <p:nvPr/>
        </p:nvSpPr>
        <p:spPr>
          <a:xfrm>
            <a:off x="1461168" y="337352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Total: num_real_label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293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334B29F-C573-483A-8D16-619B6F33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05" y="739251"/>
            <a:ext cx="3971925" cy="1562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115335-FF34-4295-B236-5EB894A52D0B}"/>
              </a:ext>
            </a:extLst>
          </p:cNvPr>
          <p:cNvSpPr txBox="1"/>
          <p:nvPr/>
        </p:nvSpPr>
        <p:spPr>
          <a:xfrm>
            <a:off x="345905" y="369919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 usa: gt_seg vs pts in gt_box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FD542C-8221-4C68-A2AE-5338F438E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05" y="3029876"/>
            <a:ext cx="3933825" cy="14668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7346E06-5A17-4393-AFB1-A78FE6D35028}"/>
              </a:ext>
            </a:extLst>
          </p:cNvPr>
          <p:cNvSpPr txBox="1"/>
          <p:nvPr/>
        </p:nvSpPr>
        <p:spPr>
          <a:xfrm>
            <a:off x="345905" y="2660544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fusion_usa_rep_new: baseline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932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8F112E-DA80-45DC-8AD4-DBE36E36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41" y="1253248"/>
            <a:ext cx="3990975" cy="31051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8C92C65-A159-43FB-AC6A-EE2D697B9B7C}"/>
              </a:ext>
            </a:extLst>
          </p:cNvPr>
          <p:cNvSpPr txBox="1"/>
          <p:nvPr/>
        </p:nvSpPr>
        <p:spPr>
          <a:xfrm>
            <a:off x="460667" y="577049"/>
            <a:ext cx="4911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Baseline on target: pred_seg vs pts_in_pred_box</a:t>
            </a:r>
          </a:p>
          <a:p>
            <a:r>
              <a:rPr lang="en-US" altLang="zh-CN"/>
              <a:t> - src_task_loss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C50E6F-FEC2-40B9-A91F-B7672436F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263" y="937503"/>
            <a:ext cx="3971925" cy="1562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810F43-EB8B-4169-A2CF-9C40989E7599}"/>
              </a:ext>
            </a:extLst>
          </p:cNvPr>
          <p:cNvSpPr txBox="1"/>
          <p:nvPr/>
        </p:nvSpPr>
        <p:spPr>
          <a:xfrm>
            <a:off x="5628119" y="577049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Source: pts_in_gt_box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DCAA0C-A86B-4FBD-8DE9-FED3BF341B93}"/>
              </a:ext>
            </a:extLst>
          </p:cNvPr>
          <p:cNvSpPr txBox="1"/>
          <p:nvPr/>
        </p:nvSpPr>
        <p:spPr>
          <a:xfrm>
            <a:off x="213753" y="198839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usa-sng</a:t>
            </a:r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E08AC01-F506-4F0E-A17C-0507514AD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761" y="2766505"/>
            <a:ext cx="4571590" cy="15918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68B14A8-3A69-4C27-8835-82CC1C74AF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8" y="5198847"/>
            <a:ext cx="3962953" cy="147658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F850F56-A502-4F6A-BD35-DEEF6AA7C3A8}"/>
              </a:ext>
            </a:extLst>
          </p:cNvPr>
          <p:cNvSpPr txBox="1"/>
          <p:nvPr/>
        </p:nvSpPr>
        <p:spPr>
          <a:xfrm>
            <a:off x="507500" y="4552516"/>
            <a:ext cx="567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Train_usa_test_sng:</a:t>
            </a:r>
          </a:p>
          <a:p>
            <a:r>
              <a:rPr lang="en-US" altLang="zh-CN"/>
              <a:t> -  src_task_loss+target_seg_loss_no_bg</a:t>
            </a:r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230C0C3-1697-44B7-83C2-291490EB6D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7360" b="82764"/>
          <a:stretch/>
        </p:blipFill>
        <p:spPr>
          <a:xfrm>
            <a:off x="4700217" y="5920497"/>
            <a:ext cx="1051918" cy="21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43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6B92FA-518F-4EC6-83D3-91591C4EC782}"/>
              </a:ext>
            </a:extLst>
          </p:cNvPr>
          <p:cNvSpPr txBox="1"/>
          <p:nvPr/>
        </p:nvSpPr>
        <p:spPr>
          <a:xfrm>
            <a:off x="627996" y="577049"/>
            <a:ext cx="11493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Det:[45.56, 47.10, 46.88, 39.27, 44.31, 42.49, 49.68, 47.73, 48.58, 49.48, 43.68, 50.71, 50.12, 50.76, 51.26, 50.26, 50.89, 50.55, 50.21]</a:t>
            </a:r>
          </a:p>
          <a:p>
            <a:r>
              <a:rPr lang="en-US" altLang="zh-CN" sz="1600"/>
              <a:t>Seg:[54.42, 57.09, 53.51, 35.79, 57.43, 54.98, 59.87, 56.13, 54.80, 58.67, 49.16, 58.43, 59.59, 59.99, 60.22, 59.68, 60.57, 60.39, 60.27]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180457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0CA41D-117A-48CD-A63F-E6CC877C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864"/>
            <a:ext cx="12192000" cy="31516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9F4373-DD39-4122-B0C5-38F812E40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107" y="1289188"/>
            <a:ext cx="4619048" cy="1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4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7CA69A-14BD-4CA1-9AD8-EA322736C457}"/>
              </a:ext>
            </a:extLst>
          </p:cNvPr>
          <p:cNvSpPr/>
          <p:nvPr/>
        </p:nvSpPr>
        <p:spPr>
          <a:xfrm>
            <a:off x="1429305" y="994299"/>
            <a:ext cx="2396971" cy="2396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9973414-8C04-458B-9B54-518BCA62368A}"/>
              </a:ext>
            </a:extLst>
          </p:cNvPr>
          <p:cNvCxnSpPr>
            <a:stCxn id="2" idx="1"/>
            <a:endCxn id="2" idx="3"/>
          </p:cNvCxnSpPr>
          <p:nvPr/>
        </p:nvCxnSpPr>
        <p:spPr>
          <a:xfrm>
            <a:off x="1429305" y="2192785"/>
            <a:ext cx="23969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739918E-D1CF-4C87-B9A9-6B8993C2D505}"/>
              </a:ext>
            </a:extLst>
          </p:cNvPr>
          <p:cNvCxnSpPr>
            <a:cxnSpLocks/>
          </p:cNvCxnSpPr>
          <p:nvPr/>
        </p:nvCxnSpPr>
        <p:spPr>
          <a:xfrm>
            <a:off x="1429305" y="532660"/>
            <a:ext cx="1171852" cy="1393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56055F6-631C-4A7D-ACA4-3536B738090E}"/>
              </a:ext>
            </a:extLst>
          </p:cNvPr>
          <p:cNvCxnSpPr>
            <a:cxnSpLocks/>
          </p:cNvCxnSpPr>
          <p:nvPr/>
        </p:nvCxnSpPr>
        <p:spPr>
          <a:xfrm flipH="1">
            <a:off x="2601157" y="532660"/>
            <a:ext cx="1225119" cy="1393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336FAB4-8B5F-401C-892C-0448F38B9335}"/>
              </a:ext>
            </a:extLst>
          </p:cNvPr>
          <p:cNvSpPr txBox="1"/>
          <p:nvPr/>
        </p:nvSpPr>
        <p:spPr>
          <a:xfrm>
            <a:off x="2343096" y="115142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Img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91BF36-4D5A-4628-BF8E-B4464405DB9F}"/>
              </a:ext>
            </a:extLst>
          </p:cNvPr>
          <p:cNvSpPr txBox="1"/>
          <p:nvPr/>
        </p:nvSpPr>
        <p:spPr>
          <a:xfrm>
            <a:off x="4483403" y="115142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200, 400</a:t>
            </a:r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68CA4ED1-A2D4-4D7C-A1B9-E2FC1119CE51}"/>
              </a:ext>
            </a:extLst>
          </p:cNvPr>
          <p:cNvSpPr/>
          <p:nvPr/>
        </p:nvSpPr>
        <p:spPr>
          <a:xfrm>
            <a:off x="5251530" y="4089136"/>
            <a:ext cx="1458306" cy="914324"/>
          </a:xfrm>
          <a:prstGeom prst="cube">
            <a:avLst>
              <a:gd name="adj" fmla="val 2119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370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07666A-250C-47DF-A88C-56442C09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33333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36C2D9-EB3D-44DC-9E10-1DDA4A81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647" y="316520"/>
            <a:ext cx="4485714" cy="18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3D0049-01AF-4759-BB13-DBB6D740B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03385"/>
            <a:ext cx="8209524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1B22BF-BC56-4516-BD0E-E7DCB6EB3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647" y="3746242"/>
            <a:ext cx="4428571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04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27EF8D-442D-460C-8C69-AECD2615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856"/>
            <a:ext cx="8542857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D738FC-B96F-4ADA-8193-539CCE687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273" y="893284"/>
            <a:ext cx="4647619" cy="1828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F6D3EC-01FA-4EAB-9ED1-5152D4FE2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3613"/>
            <a:ext cx="8419048" cy="27809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20D0A7-56AA-41AF-8EE9-AA3107032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273" y="3920855"/>
            <a:ext cx="4580952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39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5BA83B-E1F2-4E6D-8AFC-EA60721E1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574"/>
            <a:ext cx="8895238" cy="27809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62FCF5-2522-430C-B729-6AE6C397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57669"/>
            <a:ext cx="4438095" cy="1904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BAB861-BFFC-496F-87C3-C720FD015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12863"/>
            <a:ext cx="7990476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F6F63A-B047-4C87-BEE3-AB512C3C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49905"/>
            <a:ext cx="4676190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67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F4716D-E347-47CF-8323-C4A97F64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693"/>
            <a:ext cx="7971428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C70500-1DED-427C-808F-5B922D35D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068" y="862174"/>
            <a:ext cx="4466667" cy="186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3083D4-3819-47E5-BB4F-B265E7355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6878"/>
            <a:ext cx="8009524" cy="27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A527C4-A222-4B83-9AC6-A88051943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068" y="4129159"/>
            <a:ext cx="4485714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04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C64A81-FABD-476D-9F44-BA84CB94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749"/>
            <a:ext cx="8028571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BF3E0B-C5F5-4E10-B6F5-DF26A51A8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862" y="960475"/>
            <a:ext cx="4495238" cy="18476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9C824-C965-42DC-9D5E-ECD7348D4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8272"/>
            <a:ext cx="8123809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40D8FA-57BF-4E57-B9B2-6C6040CF5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27032"/>
            <a:ext cx="4495238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80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342147-B030-4452-A1B3-BFEB1179A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850"/>
            <a:ext cx="7942857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E0F67E-58C9-41FB-9651-EFBBB200B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2516"/>
            <a:ext cx="4428571" cy="18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86EE63-D726-4645-AA5F-45C8484DD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8817"/>
            <a:ext cx="8180952" cy="27333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FCB314-3292-415C-9BE3-7D933FF7B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285" y="4065484"/>
            <a:ext cx="4514286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19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A396C9-F8C1-4135-A319-C7E71300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2554"/>
            <a:ext cx="8228571" cy="27428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533905-9741-42C6-891E-723AE9647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90" y="1166839"/>
            <a:ext cx="4457143" cy="19142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783322-564A-481C-898D-6202674D9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654"/>
            <a:ext cx="8028571" cy="27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FF7422-D2EE-4D88-9EB3-5D1245548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771" y="4257827"/>
            <a:ext cx="4504762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19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D756E3-C785-4264-BD20-FE54B96C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223"/>
            <a:ext cx="8028571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BB1667-589A-49F1-BA61-33AB8B40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737"/>
            <a:ext cx="8076190" cy="27619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A03038-FE1A-4FD2-847E-CACF5910E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137" y="3429000"/>
            <a:ext cx="4438095" cy="18952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84CCE1-E13B-4B26-BD2D-9F37AC960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137" y="595667"/>
            <a:ext cx="4523809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63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7E5F49-6944-4AE9-AAF7-FCD44CEA8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71"/>
            <a:ext cx="8380952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ED8E14-BFFF-4313-86F8-FCF9A26B8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049" y="1105190"/>
            <a:ext cx="4495238" cy="1876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E0BD24-6527-4F68-A271-FDFD47BD8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4906"/>
            <a:ext cx="8104762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8DE837-DB26-41AC-9413-1F6C9C094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049" y="4045142"/>
            <a:ext cx="4476190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9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760E63-D592-4186-82D6-8D6681068489}"/>
              </a:ext>
            </a:extLst>
          </p:cNvPr>
          <p:cNvSpPr txBox="1"/>
          <p:nvPr/>
        </p:nvSpPr>
        <p:spPr>
          <a:xfrm>
            <a:off x="150921" y="932156"/>
            <a:ext cx="10936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Seg:[42.79, 41.23, 41.07, 43.18, 40.86, 44.47, 45.13, 41.12, 40.57, 43.80, 45.09, 45.50, 45.66, 45.70, 45.16, 45.58, 45.09, 45.45]</a:t>
            </a:r>
          </a:p>
          <a:p>
            <a:r>
              <a:rPr lang="en-US" altLang="zh-CN" sz="1600"/>
              <a:t>Det:[45.69, 43.37, 41.17, 46.89, 45.11, 53.15, 47.38, 50.23, 48.75, 49.15, 49.85, 48.08, 48.96, 49.60, 51.00, 51.65, 51.56, 51.97]</a:t>
            </a:r>
            <a:endParaRPr lang="zh-CN" altLang="en-US" sz="16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3C30B6-2A74-48C4-9933-833931ECC0AD}"/>
              </a:ext>
            </a:extLst>
          </p:cNvPr>
          <p:cNvSpPr txBox="1"/>
          <p:nvPr/>
        </p:nvSpPr>
        <p:spPr>
          <a:xfrm>
            <a:off x="506027" y="408373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[19, 36]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89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78156E-0C7F-4088-88DC-F4A8D8F0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3493"/>
            <a:ext cx="6184066" cy="13933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21BF6AA-69BB-4305-9F7A-12E4B073286E}"/>
              </a:ext>
            </a:extLst>
          </p:cNvPr>
          <p:cNvSpPr/>
          <p:nvPr/>
        </p:nvSpPr>
        <p:spPr>
          <a:xfrm>
            <a:off x="2811260" y="4194722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6BADD1-2B52-45B7-BA40-847FAD3C49FC}"/>
              </a:ext>
            </a:extLst>
          </p:cNvPr>
          <p:cNvSpPr txBox="1"/>
          <p:nvPr/>
        </p:nvSpPr>
        <p:spPr>
          <a:xfrm>
            <a:off x="2658434" y="3856168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3)</a:t>
            </a:r>
            <a:endParaRPr lang="zh-CN" altLang="en-US" sz="160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CDAA15A-29B1-497F-B9D5-1C08F683DF5A}"/>
              </a:ext>
            </a:extLst>
          </p:cNvPr>
          <p:cNvCxnSpPr>
            <a:cxnSpLocks/>
          </p:cNvCxnSpPr>
          <p:nvPr/>
        </p:nvCxnSpPr>
        <p:spPr>
          <a:xfrm>
            <a:off x="6560598" y="2885243"/>
            <a:ext cx="1353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6DDADD9-F42A-497E-9740-65C1C4C61453}"/>
              </a:ext>
            </a:extLst>
          </p:cNvPr>
          <p:cNvSpPr txBox="1"/>
          <p:nvPr/>
        </p:nvSpPr>
        <p:spPr>
          <a:xfrm>
            <a:off x="6560598" y="2465522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voxelization</a:t>
            </a:r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BE43C26-F598-4DF8-AA54-B154A58C298B}"/>
              </a:ext>
            </a:extLst>
          </p:cNvPr>
          <p:cNvCxnSpPr>
            <a:cxnSpLocks/>
          </p:cNvCxnSpPr>
          <p:nvPr/>
        </p:nvCxnSpPr>
        <p:spPr>
          <a:xfrm>
            <a:off x="3645761" y="4614443"/>
            <a:ext cx="1353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F6FABCE-3F1B-46DD-8C22-4519833A8D43}"/>
              </a:ext>
            </a:extLst>
          </p:cNvPr>
          <p:cNvSpPr txBox="1"/>
          <p:nvPr/>
        </p:nvSpPr>
        <p:spPr>
          <a:xfrm>
            <a:off x="3645761" y="4194722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voxelization</a:t>
            </a:r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B56C33EE-E703-4B98-83BD-A205AAEFBC0F}"/>
              </a:ext>
            </a:extLst>
          </p:cNvPr>
          <p:cNvSpPr/>
          <p:nvPr/>
        </p:nvSpPr>
        <p:spPr>
          <a:xfrm>
            <a:off x="8192999" y="2377692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F2CF11AD-5235-44F0-A3A9-1FF43F89AF74}"/>
              </a:ext>
            </a:extLst>
          </p:cNvPr>
          <p:cNvSpPr/>
          <p:nvPr/>
        </p:nvSpPr>
        <p:spPr>
          <a:xfrm>
            <a:off x="5278162" y="4106892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925266-3520-41A4-A715-53A80EB57786}"/>
              </a:ext>
            </a:extLst>
          </p:cNvPr>
          <p:cNvSpPr txBox="1"/>
          <p:nvPr/>
        </p:nvSpPr>
        <p:spPr>
          <a:xfrm>
            <a:off x="5430987" y="3737560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H, W)</a:t>
            </a: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8EEB15-D187-427B-AAEF-D181DE14B6F1}"/>
              </a:ext>
            </a:extLst>
          </p:cNvPr>
          <p:cNvSpPr txBox="1"/>
          <p:nvPr/>
        </p:nvSpPr>
        <p:spPr>
          <a:xfrm>
            <a:off x="8340903" y="2008360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H, W)</a:t>
            </a:r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8647D2A-35CE-4F94-948F-EA1AA2045904}"/>
              </a:ext>
            </a:extLst>
          </p:cNvPr>
          <p:cNvCxnSpPr>
            <a:cxnSpLocks/>
          </p:cNvCxnSpPr>
          <p:nvPr/>
        </p:nvCxnSpPr>
        <p:spPr>
          <a:xfrm>
            <a:off x="6946364" y="4545596"/>
            <a:ext cx="967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5C5D51B-DA27-4328-B143-D0BCC386020D}"/>
              </a:ext>
            </a:extLst>
          </p:cNvPr>
          <p:cNvCxnSpPr>
            <a:cxnSpLocks/>
          </p:cNvCxnSpPr>
          <p:nvPr/>
        </p:nvCxnSpPr>
        <p:spPr>
          <a:xfrm>
            <a:off x="8904489" y="3462585"/>
            <a:ext cx="0" cy="42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014906D-A6BA-4FB7-BE63-B9E47CA4D0F8}"/>
              </a:ext>
            </a:extLst>
          </p:cNvPr>
          <p:cNvSpPr txBox="1"/>
          <p:nvPr/>
        </p:nvSpPr>
        <p:spPr>
          <a:xfrm>
            <a:off x="6983487" y="4160501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concat</a:t>
            </a:r>
          </a:p>
        </p:txBody>
      </p:sp>
      <p:sp>
        <p:nvSpPr>
          <p:cNvPr id="25" name="立方体 24">
            <a:extLst>
              <a:ext uri="{FF2B5EF4-FFF2-40B4-BE49-F238E27FC236}">
                <a16:creationId xmlns:a16="http://schemas.microsoft.com/office/drawing/2014/main" id="{94658C5B-F8DD-468C-9740-09050B8CE7DB}"/>
              </a:ext>
            </a:extLst>
          </p:cNvPr>
          <p:cNvSpPr/>
          <p:nvPr/>
        </p:nvSpPr>
        <p:spPr>
          <a:xfrm>
            <a:off x="8192999" y="4052478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847DEE8-37A4-4B12-B18E-B005058CDD7F}"/>
              </a:ext>
            </a:extLst>
          </p:cNvPr>
          <p:cNvSpPr txBox="1"/>
          <p:nvPr/>
        </p:nvSpPr>
        <p:spPr>
          <a:xfrm>
            <a:off x="8219075" y="505361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(128, H, W)</a:t>
            </a:r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9C79D17-4C67-496C-A54E-C8E91C94315A}"/>
              </a:ext>
            </a:extLst>
          </p:cNvPr>
          <p:cNvCxnSpPr>
            <a:cxnSpLocks/>
          </p:cNvCxnSpPr>
          <p:nvPr/>
        </p:nvCxnSpPr>
        <p:spPr>
          <a:xfrm>
            <a:off x="9850841" y="4529833"/>
            <a:ext cx="967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67F10EDE-2D5C-43D0-98EB-BC58F3CCAD81}"/>
              </a:ext>
            </a:extLst>
          </p:cNvPr>
          <p:cNvSpPr txBox="1"/>
          <p:nvPr/>
        </p:nvSpPr>
        <p:spPr>
          <a:xfrm>
            <a:off x="9755741" y="3856168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detector</a:t>
            </a:r>
          </a:p>
          <a:p>
            <a:r>
              <a:rPr lang="en-US" altLang="zh-CN"/>
              <a:t>backbone</a:t>
            </a: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4445E3C0-DE81-4E57-883D-EDD02357238F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2750839" y="1232274"/>
            <a:ext cx="2861869" cy="2385921"/>
          </a:xfrm>
          <a:prstGeom prst="bentConnector3">
            <a:avLst>
              <a:gd name="adj1" fmla="val 99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6DA4625-D6D5-4BF9-BF87-64FF51EEB1DA}"/>
              </a:ext>
            </a:extLst>
          </p:cNvPr>
          <p:cNvCxnSpPr>
            <a:cxnSpLocks/>
          </p:cNvCxnSpPr>
          <p:nvPr/>
        </p:nvCxnSpPr>
        <p:spPr>
          <a:xfrm flipV="1">
            <a:off x="5869805" y="1491450"/>
            <a:ext cx="0" cy="62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B0000A14-D213-43AB-9606-0D4EA4FF6FC2}"/>
              </a:ext>
            </a:extLst>
          </p:cNvPr>
          <p:cNvSpPr/>
          <p:nvPr/>
        </p:nvSpPr>
        <p:spPr>
          <a:xfrm>
            <a:off x="5692251" y="402070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15CB50C-A427-49B9-AE24-058032326DDB}"/>
              </a:ext>
            </a:extLst>
          </p:cNvPr>
          <p:cNvSpPr txBox="1"/>
          <p:nvPr/>
        </p:nvSpPr>
        <p:spPr>
          <a:xfrm>
            <a:off x="5278162" y="58673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64+64)</a:t>
            </a:r>
            <a:endParaRPr lang="zh-CN" altLang="en-US" sz="160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5C4D616-0EAC-42FC-AA7B-8FF4D67FCED2}"/>
              </a:ext>
            </a:extLst>
          </p:cNvPr>
          <p:cNvCxnSpPr>
            <a:cxnSpLocks/>
          </p:cNvCxnSpPr>
          <p:nvPr/>
        </p:nvCxnSpPr>
        <p:spPr>
          <a:xfrm>
            <a:off x="6338656" y="1004658"/>
            <a:ext cx="1775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8B30A00E-ADBB-4E85-A56A-E25636996609}"/>
              </a:ext>
            </a:extLst>
          </p:cNvPr>
          <p:cNvSpPr txBox="1"/>
          <p:nvPr/>
        </p:nvSpPr>
        <p:spPr>
          <a:xfrm>
            <a:off x="6338656" y="621362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Fc</a:t>
            </a:r>
            <a:r>
              <a:rPr lang="en-US" altLang="zh-CN">
                <a:sym typeface="Wingdings" panose="05000000000000000000" pitchFamily="2" charset="2"/>
              </a:rPr>
              <a:t>:(128, num_class)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8F75DC-ACBF-4796-B347-0F996D3D9A91}"/>
              </a:ext>
            </a:extLst>
          </p:cNvPr>
          <p:cNvSpPr txBox="1"/>
          <p:nvPr/>
        </p:nvSpPr>
        <p:spPr>
          <a:xfrm>
            <a:off x="3872233" y="621362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MLP</a:t>
            </a:r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241E941-3695-4666-BF85-80D88E30675D}"/>
              </a:ext>
            </a:extLst>
          </p:cNvPr>
          <p:cNvSpPr txBox="1"/>
          <p:nvPr/>
        </p:nvSpPr>
        <p:spPr>
          <a:xfrm>
            <a:off x="5937521" y="16252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F_2D=64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9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3128B0-7FAF-40C8-8FC3-987F7387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794"/>
            <a:ext cx="7809524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4FF0F2-498C-4D8B-83C7-85B8423B4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6936"/>
            <a:ext cx="4419048" cy="1857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66916C-4BE7-4511-82D6-220CF8851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6778"/>
            <a:ext cx="7619048" cy="2742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2FF579-3748-405D-9666-D377AA416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33922"/>
            <a:ext cx="4457143" cy="1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60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5B0D6E-FA2E-40A2-8141-A213CF128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638095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091C38-7FBA-41D6-9687-B18BD992E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28" y="3895666"/>
            <a:ext cx="4438095" cy="1828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809FC7-FFC8-4D9D-8F8B-2E5A497F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41"/>
            <a:ext cx="7790476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8A4FE3-75F9-454C-93D7-37CE22D0F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045" y="841331"/>
            <a:ext cx="4447619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75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D4DB37-0BB3-4349-A923-A8D31BCA4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866667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B2D392-F6C0-45D0-B80F-C81BAC116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986" y="3909952"/>
            <a:ext cx="4447619" cy="18095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C8C2EA-7A8A-4780-8E7A-E9DFB2F74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3331"/>
            <a:ext cx="7695238" cy="27333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F29745-CDA9-41DA-8A03-66AB1942A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986" y="855235"/>
            <a:ext cx="4380952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62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B3A41E-01B8-439B-AF53-9DCFB074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704762" cy="27809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83E190-F33E-4F95-AD4C-0AB73A5AB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878" y="3886142"/>
            <a:ext cx="4419048" cy="186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1BC3CA-EFB5-40A4-B924-D1059E220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8524"/>
            <a:ext cx="7780952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F9DC9A-CF17-408B-9169-1FF47E005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878" y="928999"/>
            <a:ext cx="4380952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82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D1358F-03DA-4397-BB49-88F7B0D3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857143" cy="27904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6CBC55-7203-4775-90CC-4ED10859F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424" y="3914714"/>
            <a:ext cx="4428571" cy="18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2C0DEE-07B1-43DB-A559-1937B08FE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191"/>
            <a:ext cx="7657143" cy="27809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F9F92F-8242-45CF-A17E-79B280EB0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424" y="871857"/>
            <a:ext cx="4409524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09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6A871E-219E-454E-A500-D6D9C72B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8171"/>
            <a:ext cx="7685714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AAC5B5-472A-4DCC-B36F-4F2327863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253" y="4160551"/>
            <a:ext cx="4438095" cy="18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B3BA2E-5EF3-4452-9BC4-AB5F6884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4384"/>
            <a:ext cx="7752381" cy="27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87EEDF-9FD5-41F0-9A45-9F5E32F10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253" y="773639"/>
            <a:ext cx="4400000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54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4D5EF0-C0AD-4F31-A7B5-CF9A30F9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1395"/>
            <a:ext cx="7495238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304127-8EE9-4B41-A061-255A5B83C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14251"/>
            <a:ext cx="4409524" cy="186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44E21E-F8D1-4B68-9E4C-2FF06CBAD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5779"/>
            <a:ext cx="7619048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30B8A8-8028-4E5F-941D-4B3933811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01969"/>
            <a:ext cx="4514286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4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D20B8A-2A61-47FD-AC53-97A6F650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609524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270672-4105-467D-A1F2-61FDE308E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672" y="3886142"/>
            <a:ext cx="4361905" cy="18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5AD933-6FDD-4614-9EF2-8367A2D63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856"/>
            <a:ext cx="8438095" cy="2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411491-BB85-4FC6-B4D8-2F542E52A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148" y="720132"/>
            <a:ext cx="4371429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50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4DEE7C-82BB-4342-AF66-C4A806F2A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" y="3693413"/>
            <a:ext cx="8161905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CBA724-FC97-4F3C-B35C-4622896F7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516" y="4254090"/>
            <a:ext cx="4495238" cy="18476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5FDEEA-DFB9-4658-9060-27BBAB63C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4" y="615995"/>
            <a:ext cx="7752381" cy="27333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7E1308-BD02-4156-BA1B-85DA76CE0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183" y="1063613"/>
            <a:ext cx="4428571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305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51276"/>
              </p:ext>
            </p:extLst>
          </p:nvPr>
        </p:nvGraphicFramePr>
        <p:xfrm>
          <a:off x="257452" y="1802741"/>
          <a:ext cx="6996868" cy="24470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59.07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50.80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41.28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63.48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49.32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927107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905523"/>
            <a:ext cx="5048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Separate; with 2D aug &amp; class_weights; epoch_36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00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78156E-0C7F-4088-88DC-F4A8D8F0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835"/>
            <a:ext cx="6184066" cy="13933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21BF6AA-69BB-4305-9F7A-12E4B073286E}"/>
              </a:ext>
            </a:extLst>
          </p:cNvPr>
          <p:cNvSpPr/>
          <p:nvPr/>
        </p:nvSpPr>
        <p:spPr>
          <a:xfrm>
            <a:off x="2811260" y="4635196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6BADD1-2B52-45B7-BA40-847FAD3C49FC}"/>
              </a:ext>
            </a:extLst>
          </p:cNvPr>
          <p:cNvSpPr txBox="1"/>
          <p:nvPr/>
        </p:nvSpPr>
        <p:spPr>
          <a:xfrm>
            <a:off x="2658434" y="4296642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4)</a:t>
            </a:r>
            <a:endParaRPr lang="zh-CN" altLang="en-US" sz="16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BE43C26-F598-4DF8-AA54-B154A58C298B}"/>
              </a:ext>
            </a:extLst>
          </p:cNvPr>
          <p:cNvCxnSpPr>
            <a:cxnSpLocks/>
          </p:cNvCxnSpPr>
          <p:nvPr/>
        </p:nvCxnSpPr>
        <p:spPr>
          <a:xfrm>
            <a:off x="4569458" y="5054917"/>
            <a:ext cx="1353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F6FABCE-3F1B-46DD-8C22-4519833A8D43}"/>
              </a:ext>
            </a:extLst>
          </p:cNvPr>
          <p:cNvSpPr txBox="1"/>
          <p:nvPr/>
        </p:nvSpPr>
        <p:spPr>
          <a:xfrm>
            <a:off x="4583962" y="471022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voxelization</a:t>
            </a:r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F2CF11AD-5235-44F0-A3A9-1FF43F89AF74}"/>
              </a:ext>
            </a:extLst>
          </p:cNvPr>
          <p:cNvSpPr/>
          <p:nvPr/>
        </p:nvSpPr>
        <p:spPr>
          <a:xfrm>
            <a:off x="6201859" y="4547366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925266-3520-41A4-A715-53A80EB57786}"/>
              </a:ext>
            </a:extLst>
          </p:cNvPr>
          <p:cNvSpPr txBox="1"/>
          <p:nvPr/>
        </p:nvSpPr>
        <p:spPr>
          <a:xfrm>
            <a:off x="6184066" y="413570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BEV: (128, H, W)</a:t>
            </a:r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9C79D17-4C67-496C-A54E-C8E91C94315A}"/>
              </a:ext>
            </a:extLst>
          </p:cNvPr>
          <p:cNvCxnSpPr>
            <a:cxnSpLocks/>
          </p:cNvCxnSpPr>
          <p:nvPr/>
        </p:nvCxnSpPr>
        <p:spPr>
          <a:xfrm>
            <a:off x="7924806" y="5029548"/>
            <a:ext cx="967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67F10EDE-2D5C-43D0-98EB-BC58F3CCAD81}"/>
              </a:ext>
            </a:extLst>
          </p:cNvPr>
          <p:cNvSpPr txBox="1"/>
          <p:nvPr/>
        </p:nvSpPr>
        <p:spPr>
          <a:xfrm>
            <a:off x="7829706" y="4355883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detector</a:t>
            </a:r>
          </a:p>
          <a:p>
            <a:r>
              <a:rPr lang="en-US" altLang="zh-CN"/>
              <a:t>backbone</a:t>
            </a: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4445E3C0-DE81-4E57-883D-EDD0235723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79730" y="1268977"/>
            <a:ext cx="3135256" cy="2517091"/>
          </a:xfrm>
          <a:prstGeom prst="bentConnector3">
            <a:avLst>
              <a:gd name="adj1" fmla="val 100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6DA4625-D6D5-4BF9-BF87-64FF51EEB1DA}"/>
              </a:ext>
            </a:extLst>
          </p:cNvPr>
          <p:cNvCxnSpPr>
            <a:cxnSpLocks/>
          </p:cNvCxnSpPr>
          <p:nvPr/>
        </p:nvCxnSpPr>
        <p:spPr>
          <a:xfrm flipV="1">
            <a:off x="5869805" y="1491450"/>
            <a:ext cx="0" cy="62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B0000A14-D213-43AB-9606-0D4EA4FF6FC2}"/>
              </a:ext>
            </a:extLst>
          </p:cNvPr>
          <p:cNvSpPr/>
          <p:nvPr/>
        </p:nvSpPr>
        <p:spPr>
          <a:xfrm>
            <a:off x="5692251" y="402070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15CB50C-A427-49B9-AE24-058032326DDB}"/>
              </a:ext>
            </a:extLst>
          </p:cNvPr>
          <p:cNvSpPr txBox="1"/>
          <p:nvPr/>
        </p:nvSpPr>
        <p:spPr>
          <a:xfrm>
            <a:off x="5363896" y="84621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64+4)</a:t>
            </a:r>
            <a:endParaRPr lang="zh-CN" altLang="en-US" sz="160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5C4D616-0EAC-42FC-AA7B-8FF4D67FCED2}"/>
              </a:ext>
            </a:extLst>
          </p:cNvPr>
          <p:cNvCxnSpPr>
            <a:cxnSpLocks/>
          </p:cNvCxnSpPr>
          <p:nvPr/>
        </p:nvCxnSpPr>
        <p:spPr>
          <a:xfrm>
            <a:off x="6338656" y="1004658"/>
            <a:ext cx="1775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8B30A00E-ADBB-4E85-A56A-E25636996609}"/>
              </a:ext>
            </a:extLst>
          </p:cNvPr>
          <p:cNvSpPr txBox="1"/>
          <p:nvPr/>
        </p:nvSpPr>
        <p:spPr>
          <a:xfrm>
            <a:off x="6338656" y="621362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Fc</a:t>
            </a:r>
            <a:r>
              <a:rPr lang="en-US" altLang="zh-CN">
                <a:sym typeface="Wingdings" panose="05000000000000000000" pitchFamily="2" charset="2"/>
              </a:rPr>
              <a:t>:(68, num_class)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8F75DC-ACBF-4796-B347-0F996D3D9A91}"/>
              </a:ext>
            </a:extLst>
          </p:cNvPr>
          <p:cNvSpPr txBox="1"/>
          <p:nvPr/>
        </p:nvSpPr>
        <p:spPr>
          <a:xfrm>
            <a:off x="3872233" y="621362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MLP</a:t>
            </a:r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241E941-3695-4666-BF85-80D88E30675D}"/>
              </a:ext>
            </a:extLst>
          </p:cNvPr>
          <p:cNvSpPr txBox="1"/>
          <p:nvPr/>
        </p:nvSpPr>
        <p:spPr>
          <a:xfrm>
            <a:off x="5937521" y="16252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F_2D=64</a:t>
            </a:r>
            <a:endParaRPr lang="zh-CN" altLang="en-US"/>
          </a:p>
        </p:txBody>
      </p: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1AD1C26B-E3B9-43AE-A002-8BC5077756B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85257" y="3720794"/>
            <a:ext cx="2270053" cy="732287"/>
          </a:xfrm>
          <a:prstGeom prst="bentConnector3">
            <a:avLst>
              <a:gd name="adj1" fmla="val 1000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ACBA82A-6529-4899-A14D-D4E4749499EE}"/>
              </a:ext>
            </a:extLst>
          </p:cNvPr>
          <p:cNvCxnSpPr/>
          <p:nvPr/>
        </p:nvCxnSpPr>
        <p:spPr>
          <a:xfrm>
            <a:off x="5852048" y="3323033"/>
            <a:ext cx="0" cy="389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4E41A645-7F75-462B-8CAB-E00BEC367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3" y="4416732"/>
            <a:ext cx="2069261" cy="126202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87BA917-0274-4E6C-B460-6E5E7B7B9CC2}"/>
              </a:ext>
            </a:extLst>
          </p:cNvPr>
          <p:cNvSpPr txBox="1"/>
          <p:nvPr/>
        </p:nvSpPr>
        <p:spPr>
          <a:xfrm>
            <a:off x="4299334" y="3723306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concat</a:t>
            </a:r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17C8BF4-402E-4D84-A79F-D6089A71EB70}"/>
              </a:ext>
            </a:extLst>
          </p:cNvPr>
          <p:cNvSpPr/>
          <p:nvPr/>
        </p:nvSpPr>
        <p:spPr>
          <a:xfrm>
            <a:off x="4002809" y="4622359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14ABE91-EEED-4CC7-8A61-A81E7F5CB018}"/>
              </a:ext>
            </a:extLst>
          </p:cNvPr>
          <p:cNvSpPr txBox="1"/>
          <p:nvPr/>
        </p:nvSpPr>
        <p:spPr>
          <a:xfrm>
            <a:off x="3849983" y="4283805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68)</a:t>
            </a:r>
            <a:endParaRPr lang="zh-CN" altLang="en-US" sz="160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3792212-706A-4197-A452-C35D28F37C47}"/>
              </a:ext>
            </a:extLst>
          </p:cNvPr>
          <p:cNvCxnSpPr>
            <a:cxnSpLocks/>
          </p:cNvCxnSpPr>
          <p:nvPr/>
        </p:nvCxnSpPr>
        <p:spPr>
          <a:xfrm>
            <a:off x="3217720" y="5092396"/>
            <a:ext cx="735073" cy="12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489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65FE8B-70E9-40DB-BE1F-71A0559DD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70"/>
            <a:ext cx="7400000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51ADDC-0C4B-4423-8097-4165AFB2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693" y="4243707"/>
            <a:ext cx="8844595" cy="2157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EF8CDB-A3EF-4B32-A8DA-9783C5968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103" y="1572388"/>
            <a:ext cx="4447619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20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8BCDC0-C0A3-47E0-BC8C-9AE67686F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840"/>
            <a:ext cx="7476190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C1C4A1-C8E5-4A63-BF28-552AF31A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17" y="4442731"/>
            <a:ext cx="7922848" cy="19586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C23838-220F-42A7-A31D-4FA3AAB18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128" y="1739125"/>
            <a:ext cx="4619048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8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EC3BBF-2721-48C5-8078-F48AC91FE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700"/>
            <a:ext cx="12192000" cy="29904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3AAA95-4A00-45D3-9057-30AA983A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127" y="4293859"/>
            <a:ext cx="9917382" cy="23228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E241B0-1D48-4430-941A-B4A7572C0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193" y="1403068"/>
            <a:ext cx="4419048" cy="1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66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8ED503-A9C5-496C-B7FF-DCD89EC3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0166"/>
            <a:ext cx="12192000" cy="30503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2EEFD4-10F5-47F2-B879-656DE6DF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838" y="4521133"/>
            <a:ext cx="8582141" cy="2073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37F843-DD3C-4ABE-B7E3-F0F5EBAD9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827" y="1648048"/>
            <a:ext cx="4447619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91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38733"/>
              </p:ext>
            </p:extLst>
          </p:nvPr>
        </p:nvGraphicFramePr>
        <p:xfrm>
          <a:off x="257452" y="1802741"/>
          <a:ext cx="6996868" cy="24470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71.76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60.27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76.00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45.45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68.79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50.21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73.45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51.97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927107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905523"/>
            <a:ext cx="4818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Fusion; with 2D aug &amp; class_weights; epoch_36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879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FE2088-541B-4394-AC9E-A3E138C40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424"/>
            <a:ext cx="7580952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36D7DF-5156-43D2-B5E8-74FEB77F5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68" y="4483225"/>
            <a:ext cx="7421674" cy="17519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76134F-100E-4992-91AF-C1EDB8A04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051" y="1665281"/>
            <a:ext cx="4438095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97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816232-F543-4B7F-AC4F-8663EC834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763"/>
            <a:ext cx="7847619" cy="27333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7C958C-BCF5-4D1C-844D-C2FB2410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42" y="4758677"/>
            <a:ext cx="8561033" cy="1579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F651B3-C3D7-4B9E-B11B-33732D650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59" y="1426381"/>
            <a:ext cx="4380952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18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91BA89-5219-46DB-855D-FBD30D4F3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06"/>
            <a:ext cx="12192000" cy="30088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02B53A-3E31-48E5-BCB8-647FDE721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15" y="4778388"/>
            <a:ext cx="7930718" cy="18804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D39DFB-63CA-43FC-843A-9837584B7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904" y="1848243"/>
            <a:ext cx="4380952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2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0CA41D-117A-48CD-A63F-E6CC877C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864"/>
            <a:ext cx="12192000" cy="31516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FCC3E3-4C34-4EB0-B532-83D642816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4" y="3260617"/>
            <a:ext cx="13357817" cy="31027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9F4373-DD39-4122-B0C5-38F812E40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107" y="1289188"/>
            <a:ext cx="4619048" cy="1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49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636881"/>
              </p:ext>
            </p:extLst>
          </p:nvPr>
        </p:nvGraphicFramePr>
        <p:xfrm>
          <a:off x="257452" y="1784986"/>
          <a:ext cx="7723574" cy="23342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1146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2096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686950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411159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303359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7389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1155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46991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61638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417251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776186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256183"/>
            <a:ext cx="51571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xMuda: xmuda, KL divergence</a:t>
            </a:r>
          </a:p>
          <a:p>
            <a:r>
              <a:rPr lang="en-US" altLang="zh-CN"/>
              <a:t>Differences: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test target with best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num_points(cone vs triangle(rectangle &amp; cone))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58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8EFA626-307A-425F-B6A3-4067E8F2A0D8}"/>
              </a:ext>
            </a:extLst>
          </p:cNvPr>
          <p:cNvSpPr txBox="1"/>
          <p:nvPr/>
        </p:nvSpPr>
        <p:spPr>
          <a:xfrm>
            <a:off x="417251" y="346229"/>
            <a:ext cx="3929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03/20/2021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Baseline_usa_v1(baseline2_usa)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Contrast_usa_v1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8594226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7345EB-12A4-4C1B-8401-249413A92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38095" cy="20380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D1A1D2-9B3D-413C-8A1C-A438C9D73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8095"/>
            <a:ext cx="7695238" cy="20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B31AD3-1F31-4569-AEB0-F9ED5D0E6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76190"/>
            <a:ext cx="12192000" cy="23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2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676E86-6831-4E8C-B5B6-D14F43099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0551"/>
            <a:ext cx="12192000" cy="24034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ABFFBA-59BA-4169-9128-DED18055A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591"/>
            <a:ext cx="7666667" cy="20285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A704FB6-20F3-47D7-B28B-03B20B80CD2D}"/>
              </a:ext>
            </a:extLst>
          </p:cNvPr>
          <p:cNvSpPr txBox="1"/>
          <p:nvPr/>
        </p:nvSpPr>
        <p:spPr>
          <a:xfrm>
            <a:off x="9321553" y="1109709"/>
            <a:ext cx="1266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Best val:</a:t>
            </a:r>
          </a:p>
          <a:p>
            <a:r>
              <a:rPr lang="en-US" altLang="zh-CN"/>
              <a:t>2d_035000</a:t>
            </a:r>
          </a:p>
          <a:p>
            <a:r>
              <a:rPr lang="en-US" altLang="zh-CN"/>
              <a:t>3d_095000</a:t>
            </a:r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91F3CBA-A514-4078-A878-8D3CF7F5C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1980"/>
            <a:ext cx="7676190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723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500539"/>
              </p:ext>
            </p:extLst>
          </p:nvPr>
        </p:nvGraphicFramePr>
        <p:xfrm>
          <a:off x="257452" y="1784986"/>
          <a:ext cx="7723574" cy="23342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1146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2096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686950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411159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303359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7389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1155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46991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66.03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70.27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61638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55.03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60.51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417251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69.12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75.56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776186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30660"/>
            <a:ext cx="51571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xMuda: baseline, without KL divergence</a:t>
            </a:r>
          </a:p>
          <a:p>
            <a:r>
              <a:rPr lang="en-US" altLang="zh-CN"/>
              <a:t>Differences: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2D aug &amp; class_weights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test target with best target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test source with last checkpoint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num_points(cone vs triangle(rectangle &amp; cone))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1549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80F1CE-7C47-4632-8B1B-45B231FB2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492"/>
            <a:ext cx="7800000" cy="2019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4B68FE-DCCC-46C3-91C7-5B1B41946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2540"/>
            <a:ext cx="7733333" cy="20380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41FD8B-6D9A-4D37-AD1E-8D677DB38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00635"/>
            <a:ext cx="12192000" cy="23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91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05DF6D-D6B1-43EA-AF5A-7D3CE4EDE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56" y="0"/>
            <a:ext cx="11728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96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F85F7D-2924-4794-823B-42754995A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570"/>
            <a:ext cx="8285714" cy="20476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93FA21-86A1-4077-8001-0D6C692D1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3189"/>
            <a:ext cx="7714286" cy="20285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389F40-BE77-4FE3-92CF-532BC6BA8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21760"/>
            <a:ext cx="12192000" cy="237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206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2A7501-011D-4EAD-9DE6-5180E65F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164"/>
            <a:ext cx="12192000" cy="62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28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347323"/>
              </p:ext>
            </p:extLst>
          </p:nvPr>
        </p:nvGraphicFramePr>
        <p:xfrm>
          <a:off x="257452" y="1802741"/>
          <a:ext cx="8593581" cy="24470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596713">
                  <a:extLst>
                    <a:ext uri="{9D8B030D-6E8A-4147-A177-3AD203B41FA5}">
                      <a16:colId xmlns:a16="http://schemas.microsoft.com/office/drawing/2014/main" val="2198613570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66.62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61.36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31.64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67.01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27.79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64.01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66.25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63.43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43.51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927107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905523"/>
            <a:ext cx="431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Separate; without 2D aug &amp; class_weights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2615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51635D-E896-43F9-B6B9-B063EFB1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756"/>
            <a:ext cx="12192000" cy="30433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AB15D2-B061-461E-9254-FBF51C59B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7" y="3733752"/>
            <a:ext cx="8197460" cy="24721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DEEA6A-4440-4EC8-A76E-CD3529133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5756"/>
            <a:ext cx="4619048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253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3CCE06-512F-4E87-B2A2-7C336E0D9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" y="544309"/>
            <a:ext cx="12192000" cy="29743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0D7F49-B124-41B1-9EFE-251599E88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66" y="683976"/>
            <a:ext cx="4438095" cy="1885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EFD234-366B-4759-8E89-128FCAD76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893" y="3999350"/>
            <a:ext cx="8575766" cy="2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63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3D81365-D1C6-4671-BA9C-FFE4847E9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56517"/>
              </p:ext>
            </p:extLst>
          </p:nvPr>
        </p:nvGraphicFramePr>
        <p:xfrm>
          <a:off x="806882" y="622012"/>
          <a:ext cx="4315533" cy="365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1526">
                  <a:extLst>
                    <a:ext uri="{9D8B030D-6E8A-4147-A177-3AD203B41FA5}">
                      <a16:colId xmlns:a16="http://schemas.microsoft.com/office/drawing/2014/main" val="4039554202"/>
                    </a:ext>
                  </a:extLst>
                </a:gridCol>
                <a:gridCol w="2104007">
                  <a:extLst>
                    <a:ext uri="{9D8B030D-6E8A-4147-A177-3AD203B41FA5}">
                      <a16:colId xmlns:a16="http://schemas.microsoft.com/office/drawing/2014/main" val="230713996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Usa-Sng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668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Config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Test on target</a:t>
                      </a:r>
                    </a:p>
                    <a:p>
                      <a:pPr algn="ctr"/>
                      <a:r>
                        <a:rPr lang="en-US" altLang="zh-CN"/>
                        <a:t>(mIOU)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0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2" action="ppaction://hlinksldjump"/>
                        </a:rPr>
                        <a:t>dual head + KL_div</a:t>
                      </a:r>
                    </a:p>
                    <a:p>
                      <a:pPr algn="ctr"/>
                      <a:r>
                        <a:rPr lang="en-US" altLang="zh-CN" sz="1600">
                          <a:hlinkClick r:id="rId2" action="ppaction://hlinksldjump"/>
                        </a:rPr>
                        <a:t>2D+3D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62.53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54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2" action="ppaction://hlinksldjump"/>
                        </a:rPr>
                        <a:t>single head</a:t>
                      </a:r>
                    </a:p>
                    <a:p>
                      <a:pPr algn="ctr"/>
                      <a:r>
                        <a:rPr lang="en-US" altLang="zh-CN" sz="1600">
                          <a:hlinkClick r:id="rId2" action="ppaction://hlinksldjump"/>
                        </a:rPr>
                        <a:t>2D+3D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62.10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71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3" action="ppaction://hlinksldjump"/>
                        </a:rPr>
                        <a:t>baseline_usa_v0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61.57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8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4" action="ppaction://hlinksldjump"/>
                        </a:rPr>
                        <a:t>baseline_usa_v1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/>
                        <a:t>63.74</a:t>
                      </a:r>
                      <a:endParaRPr lang="zh-CN" altLang="en-US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7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5" action="ppaction://hlinksldjump"/>
                        </a:rPr>
                        <a:t>contrast_usa_v0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52.67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30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6" action="ppaction://hlinksldjump"/>
                        </a:rPr>
                        <a:t>contrast_usa_v1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61.69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606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/>
              <p:nvPr/>
            </p:nvSpPr>
            <p:spPr>
              <a:xfrm>
                <a:off x="5655076" y="1038687"/>
                <a:ext cx="6524543" cy="233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Hyperparameters to fine-tune: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Lambda(0.1, 0.01, 0.005, 0.001)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Temparature(100, 10, 1, 0.5, 0.1, 0.05)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#pts in each group(64, 256, 1024, 2048); #groups in each sample</a:t>
                </a:r>
                <a:endParaRPr lang="en-US" altLang="zh-CN" i="1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𝑝𝑜𝑠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𝑛𝑒𝑔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=1: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(#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𝑝𝑡𝑠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−1)</m:t>
                      </m:r>
                    </m:oMath>
                  </m:oMathPara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Transformation after representation(Linear, Non-Linear, None)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Optimizers(AdamW, Adam, SGD+Momentum)</a:t>
                </a:r>
              </a:p>
              <a:p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076" y="1038687"/>
                <a:ext cx="6524543" cy="2330895"/>
              </a:xfrm>
              <a:prstGeom prst="rect">
                <a:avLst/>
              </a:prstGeom>
              <a:blipFill>
                <a:blip r:embed="rId7"/>
                <a:stretch>
                  <a:fillRect l="-841" t="-13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7BE0C5E-B7F3-4E00-99F3-F1CFE9955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25" y="4644095"/>
            <a:ext cx="4571590" cy="15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412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552BC8-DC40-40A0-AD0F-87CC966D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845"/>
            <a:ext cx="12192000" cy="30064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917435-F04D-4BA9-83C8-42154B1AD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56" y="4696118"/>
            <a:ext cx="8161633" cy="21618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922CE3-9762-49E3-B55B-A3007F384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315" y="1505190"/>
            <a:ext cx="4495238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515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E68752-8E6C-4AEB-AE87-30B719872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81" y="1552809"/>
            <a:ext cx="6476190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EED597-4926-4127-926E-5B3C0A542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644" y="1912325"/>
            <a:ext cx="4457143" cy="1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061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4728CA-132C-4AAE-9934-8FB84181C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9" y="1776955"/>
            <a:ext cx="7266667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BA7723-F1A8-4D3E-AC7B-A2D0802F9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956" y="1776955"/>
            <a:ext cx="4438095" cy="1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630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328577"/>
              </p:ext>
            </p:extLst>
          </p:nvPr>
        </p:nvGraphicFramePr>
        <p:xfrm>
          <a:off x="257452" y="1802741"/>
          <a:ext cx="8593581" cy="28423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596713">
                  <a:extLst>
                    <a:ext uri="{9D8B030D-6E8A-4147-A177-3AD203B41FA5}">
                      <a16:colId xmlns:a16="http://schemas.microsoft.com/office/drawing/2014/main" val="2198613570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73.82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67.16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50.78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73.96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36.27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72.15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71.12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46.60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71.79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49.25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  <a:tr h="39528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17262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864962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5CA5AF-82CC-4A9E-BDC1-8FBC29BFCA5A}"/>
              </a:ext>
            </a:extLst>
          </p:cNvPr>
          <p:cNvSpPr txBox="1"/>
          <p:nvPr/>
        </p:nvSpPr>
        <p:spPr>
          <a:xfrm>
            <a:off x="7695583" y="5403801"/>
            <a:ext cx="3996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Todo: Without fusion</a:t>
            </a:r>
          </a:p>
          <a:p>
            <a:r>
              <a:rPr lang="en-US" altLang="zh-CN"/>
              <a:t>Xmuda: new seg label(baseline, KL div)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C3DC62-F52F-4276-8496-9A5EFA261672}"/>
              </a:ext>
            </a:extLst>
          </p:cNvPr>
          <p:cNvSpPr txBox="1"/>
          <p:nvPr/>
        </p:nvSpPr>
        <p:spPr>
          <a:xfrm>
            <a:off x="257452" y="949910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Fusion, without 2D aug &amp; class_weights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494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EBEDF5-6A7D-47A8-91AB-CCB9179A0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9479"/>
            <a:ext cx="12192000" cy="29790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9A280F-5299-415D-888B-BC58CF3D4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4386"/>
            <a:ext cx="43815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105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157E86C-CE4F-4A41-8C66-083D1A21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3860"/>
            <a:ext cx="12192000" cy="32302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9B5EF8-7D5E-4D83-BE47-1840AB2D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99" y="1954890"/>
            <a:ext cx="46101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829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E0A756-C7FF-42F6-8F6C-62B9285B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6948"/>
            <a:ext cx="12192000" cy="30641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91BDE3-642E-4B3C-93FB-60A40298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320" y="2124982"/>
            <a:ext cx="4590476" cy="1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15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C01081-671A-4D7C-8DEB-E0407EAB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711"/>
            <a:ext cx="6361905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0766C4-5BA3-4DEE-B849-F7A5AA7B3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905" y="1577531"/>
            <a:ext cx="4561905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954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2F633B-95BD-4026-83B3-EF453E1F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861"/>
            <a:ext cx="12192000" cy="30802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AECF9A-2EF2-4F3A-B5C2-DB952D8F8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22" y="2031443"/>
            <a:ext cx="4638095" cy="1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198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0AFE8F-B9D9-412E-B216-E0445BB73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5196"/>
            <a:ext cx="12192000" cy="29676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0FC92B-DB84-46D2-9BEE-5656A7996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48" y="2094879"/>
            <a:ext cx="4447619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12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342D5A-602A-4257-8A5E-9F4E485F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096000" cy="32288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B08FB1-D0ED-4F75-8D1E-13D889E0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755"/>
            <a:ext cx="6096000" cy="318424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B50B86E7-5EC9-432B-B482-C2F490EC5778}"/>
              </a:ext>
            </a:extLst>
          </p:cNvPr>
          <p:cNvGrpSpPr/>
          <p:nvPr/>
        </p:nvGrpSpPr>
        <p:grpSpPr>
          <a:xfrm>
            <a:off x="7534203" y="111344"/>
            <a:ext cx="4507597" cy="3084691"/>
            <a:chOff x="7395871" y="1158579"/>
            <a:chExt cx="4880212" cy="3267050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B61ADF9-4D06-43EC-A103-B408CC004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762" b="26851"/>
            <a:stretch/>
          </p:blipFill>
          <p:spPr>
            <a:xfrm>
              <a:off x="8221077" y="2322406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4F9B2D1-36BE-4A3F-9CB1-894D30318ADD}"/>
                </a:ext>
              </a:extLst>
            </p:cNvPr>
            <p:cNvSpPr txBox="1"/>
            <p:nvPr/>
          </p:nvSpPr>
          <p:spPr>
            <a:xfrm>
              <a:off x="7395871" y="2533851"/>
              <a:ext cx="1183968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3E80D8B-BFC2-4F1B-8781-4ABB9A10D3D4}"/>
                </a:ext>
              </a:extLst>
            </p:cNvPr>
            <p:cNvSpPr txBox="1"/>
            <p:nvPr/>
          </p:nvSpPr>
          <p:spPr>
            <a:xfrm>
              <a:off x="7697853" y="3743728"/>
              <a:ext cx="842071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0BC6F83-95C0-447B-B301-E750DC084B9D}"/>
                </a:ext>
              </a:extLst>
            </p:cNvPr>
            <p:cNvSpPr txBox="1"/>
            <p:nvPr/>
          </p:nvSpPr>
          <p:spPr>
            <a:xfrm>
              <a:off x="8673939" y="2931846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3D6D646-846A-4342-AF7F-293664CC320F}"/>
                </a:ext>
              </a:extLst>
            </p:cNvPr>
            <p:cNvSpPr txBox="1"/>
            <p:nvPr/>
          </p:nvSpPr>
          <p:spPr>
            <a:xfrm>
              <a:off x="8673939" y="4148553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91BB161-B8E5-46BC-A4F5-60B38EF4D8BC}"/>
                </a:ext>
              </a:extLst>
            </p:cNvPr>
            <p:cNvSpPr txBox="1"/>
            <p:nvPr/>
          </p:nvSpPr>
          <p:spPr>
            <a:xfrm>
              <a:off x="9427415" y="2720855"/>
              <a:ext cx="923641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B30B1A06-68FC-4A00-A027-5196AC9D4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6780" y="1521197"/>
              <a:ext cx="1099274" cy="827847"/>
            </a:xfrm>
            <a:prstGeom prst="bentConnector3">
              <a:avLst>
                <a:gd name="adj1" fmla="val -7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774583E-F87F-4A05-B593-4F6F485CD640}"/>
                </a:ext>
              </a:extLst>
            </p:cNvPr>
            <p:cNvSpPr txBox="1"/>
            <p:nvPr/>
          </p:nvSpPr>
          <p:spPr>
            <a:xfrm>
              <a:off x="9046710" y="1244198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MLP(64,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6481CE49-91B0-4506-9C59-E40EAC18EC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7430" y="2642396"/>
              <a:ext cx="1471761" cy="1254124"/>
            </a:xfrm>
            <a:prstGeom prst="bentConnector3">
              <a:avLst>
                <a:gd name="adj1" fmla="val -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E35A46E-D07A-4C6F-8418-2113A6A404D3}"/>
                </a:ext>
              </a:extLst>
            </p:cNvPr>
            <p:cNvSpPr/>
            <p:nvPr/>
          </p:nvSpPr>
          <p:spPr>
            <a:xfrm>
              <a:off x="10237824" y="1158579"/>
              <a:ext cx="242784" cy="571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8507988-A7C7-409E-B8BC-B2DDD9DFD0FD}"/>
                </a:ext>
              </a:extLst>
            </p:cNvPr>
            <p:cNvSpPr/>
            <p:nvPr/>
          </p:nvSpPr>
          <p:spPr>
            <a:xfrm>
              <a:off x="10237824" y="1887829"/>
              <a:ext cx="242784" cy="5712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52E54F8-96A0-4660-8A18-AF61F37E24B7}"/>
                </a:ext>
              </a:extLst>
            </p:cNvPr>
            <p:cNvSpPr txBox="1"/>
            <p:nvPr/>
          </p:nvSpPr>
          <p:spPr>
            <a:xfrm>
              <a:off x="9265869" y="3979723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MLP(16,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998FB612-2BE7-4B88-BC04-CC9BFAC26740}"/>
                </a:ext>
              </a:extLst>
            </p:cNvPr>
            <p:cNvCxnSpPr>
              <a:stCxn id="35" idx="3"/>
            </p:cNvCxnSpPr>
            <p:nvPr/>
          </p:nvCxnSpPr>
          <p:spPr>
            <a:xfrm>
              <a:off x="10480608" y="1444222"/>
              <a:ext cx="541057" cy="35062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连接符: 肘形 38">
              <a:extLst>
                <a:ext uri="{FF2B5EF4-FFF2-40B4-BE49-F238E27FC236}">
                  <a16:creationId xmlns:a16="http://schemas.microsoft.com/office/drawing/2014/main" id="{8E60911B-DF5C-46B6-82B5-E347B0DEA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608" y="1806281"/>
              <a:ext cx="531792" cy="3495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0F222333-AB02-470E-8CB5-6548A8E580EA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04" y="3269458"/>
              <a:ext cx="275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BFE73FD-F882-45CE-A2B8-C10A30B2F56C}"/>
                </a:ext>
              </a:extLst>
            </p:cNvPr>
            <p:cNvSpPr txBox="1"/>
            <p:nvPr/>
          </p:nvSpPr>
          <p:spPr>
            <a:xfrm>
              <a:off x="11003522" y="3122080"/>
              <a:ext cx="803890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seg_loss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E7D3479-7B3E-4867-A774-02589D2F1337}"/>
                </a:ext>
              </a:extLst>
            </p:cNvPr>
            <p:cNvSpPr txBox="1"/>
            <p:nvPr/>
          </p:nvSpPr>
          <p:spPr>
            <a:xfrm>
              <a:off x="10991757" y="1647426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contrastive_loss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/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blipFill>
                <a:blip r:embed="rId5"/>
                <a:stretch>
                  <a:fillRect l="-980" t="-3000" b="-5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7FBE6211-C4C9-421E-AD13-8186A1519ED7}"/>
              </a:ext>
            </a:extLst>
          </p:cNvPr>
          <p:cNvSpPr txBox="1"/>
          <p:nvPr/>
        </p:nvSpPr>
        <p:spPr>
          <a:xfrm>
            <a:off x="3678700" y="2548275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DFD214F-1CF0-4647-A133-FD1F8DE4F853}"/>
              </a:ext>
            </a:extLst>
          </p:cNvPr>
          <p:cNvCxnSpPr>
            <a:cxnSpLocks/>
          </p:cNvCxnSpPr>
          <p:nvPr/>
        </p:nvCxnSpPr>
        <p:spPr>
          <a:xfrm flipH="1">
            <a:off x="4713461" y="2825274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760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231599"/>
              </p:ext>
            </p:extLst>
          </p:nvPr>
        </p:nvGraphicFramePr>
        <p:xfrm>
          <a:off x="257452" y="835075"/>
          <a:ext cx="10511158" cy="28423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596713">
                  <a:extLst>
                    <a:ext uri="{9D8B030D-6E8A-4147-A177-3AD203B41FA5}">
                      <a16:colId xmlns:a16="http://schemas.microsoft.com/office/drawing/2014/main" val="2198613570"/>
                    </a:ext>
                  </a:extLst>
                </a:gridCol>
                <a:gridCol w="1917577">
                  <a:extLst>
                    <a:ext uri="{9D8B030D-6E8A-4147-A177-3AD203B41FA5}">
                      <a16:colId xmlns:a16="http://schemas.microsoft.com/office/drawing/2014/main" val="507095685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train(fusion)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train(No 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train_usa(fusion)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train_day(fusion)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54.4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  <a:tr h="39528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17262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177553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10 classes + background; without 2D aug &amp; class_weights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0317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521F59-00A2-4889-9A6F-BA4A7E349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8" y="72594"/>
            <a:ext cx="6057900" cy="36766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761439-681D-40D7-AEA3-77CBEA937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5" y="72594"/>
            <a:ext cx="614068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445BB7-2D2D-43CB-86B0-1AB5D39EB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119" y="72594"/>
            <a:ext cx="507682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BEDCD98-0DA3-4EC0-AD5E-38311BDFE696}"/>
              </a:ext>
            </a:extLst>
          </p:cNvPr>
          <p:cNvSpPr txBox="1"/>
          <p:nvPr/>
        </p:nvSpPr>
        <p:spPr>
          <a:xfrm>
            <a:off x="1784412" y="3861786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single lidar detection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8842E5-594A-4F10-821B-DE862FAD57F2}"/>
              </a:ext>
            </a:extLst>
          </p:cNvPr>
          <p:cNvSpPr txBox="1"/>
          <p:nvPr/>
        </p:nvSpPr>
        <p:spPr>
          <a:xfrm>
            <a:off x="7955032" y="3244334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single img segmentation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8718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5DC82C-A358-4DBA-B271-F12D7CC2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3" y="178540"/>
            <a:ext cx="6142857" cy="39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9EB7C9-B933-498D-B48A-029F98F04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14" y="609952"/>
            <a:ext cx="4828571" cy="28190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48A8C1-2AE0-412D-B3D3-1E211DE0E4B6}"/>
              </a:ext>
            </a:extLst>
          </p:cNvPr>
          <p:cNvSpPr txBox="1"/>
          <p:nvPr/>
        </p:nvSpPr>
        <p:spPr>
          <a:xfrm>
            <a:off x="6508025" y="3497802"/>
            <a:ext cx="482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Img_seg_head after fusion: 68, 34, num_classes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1845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A60EDB-F40E-4738-AC1C-4D904D9C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77" y="199049"/>
            <a:ext cx="6104762" cy="36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0508AF-61F7-4EFF-BF7C-A8AD0E57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26" y="594287"/>
            <a:ext cx="4942857" cy="28285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F64DAA-C5D6-4D55-BFFE-CD2636D2BA1B}"/>
              </a:ext>
            </a:extLst>
          </p:cNvPr>
          <p:cNvSpPr txBox="1"/>
          <p:nvPr/>
        </p:nvSpPr>
        <p:spPr>
          <a:xfrm>
            <a:off x="1127464" y="4012707"/>
            <a:ext cx="596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old validation: </a:t>
            </a:r>
            <a:r>
              <a:rPr lang="zh-CN" altLang="en-US"/>
              <a:t>为什么缺了一个</a:t>
            </a:r>
            <a:r>
              <a:rPr lang="en-US" altLang="zh-CN"/>
              <a:t>barrier(0.538</a:t>
            </a:r>
            <a:r>
              <a:rPr lang="zh-CN" altLang="en-US"/>
              <a:t>那个倒是没缺</a:t>
            </a:r>
            <a:r>
              <a:rPr lang="en-US" altLang="zh-CN"/>
              <a:t>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8554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0DC51B-8A11-4B98-B316-AC3B3C80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670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433202-578C-4F64-BE27-A57AF07B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4353"/>
            <a:ext cx="4885714" cy="29333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804706-7EA4-4F62-89A5-07BBF9D4C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87" y="4358011"/>
            <a:ext cx="52482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921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ED7CB-D3F7-4BB8-AFF1-506DEC6A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414"/>
            <a:ext cx="12192000" cy="39964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11E264-C5C2-4520-9ADD-FDDB2FA90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75" y="-6658"/>
            <a:ext cx="5238095" cy="2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936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E453BE-8E54-4835-90B3-94FB7686B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333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725D3D-A037-47E7-9D83-633241603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6427"/>
            <a:ext cx="4923809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440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142D59-1103-49C7-81A2-E5DCA61C3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28"/>
            <a:ext cx="12192000" cy="40578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77CEB8-47DF-4550-807F-36A7A3BCF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659" y="239235"/>
            <a:ext cx="5162550" cy="2952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CE6133-7BDB-43FA-A77D-F77F80F45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10" y="4250109"/>
            <a:ext cx="53149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22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E36865-3055-49AB-995F-28F3FB04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846"/>
            <a:ext cx="12192000" cy="39904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331B64-348E-4EEE-972B-96B58DD53D82}"/>
              </a:ext>
            </a:extLst>
          </p:cNvPr>
          <p:cNvSpPr txBox="1"/>
          <p:nvPr/>
        </p:nvSpPr>
        <p:spPr>
          <a:xfrm>
            <a:off x="514905" y="43514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train_usa, test_usa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3AEC40-0A8E-45B2-8708-C313BE0A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0751"/>
            <a:ext cx="4723809" cy="2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721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4FCBE3-2E07-48BA-9919-CEFC2257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862"/>
            <a:ext cx="12192000" cy="39902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EBD38D-D6C7-4D62-ABA6-E81892A7D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121" y="1433862"/>
            <a:ext cx="4714286" cy="29428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27071E9-8A71-41B5-AE4A-F6A3C4C5D3D0}"/>
              </a:ext>
            </a:extLst>
          </p:cNvPr>
          <p:cNvSpPr txBox="1"/>
          <p:nvPr/>
        </p:nvSpPr>
        <p:spPr>
          <a:xfrm>
            <a:off x="514905" y="43514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train_usa, test_singapore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424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045D24-5CDB-4337-89A4-567B839F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78"/>
            <a:ext cx="6096001" cy="3319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DB9921-A536-4C1B-A0BE-9BA54236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899"/>
            <a:ext cx="6096000" cy="32512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E05B2EA-A693-4983-898F-2274504F144B}"/>
              </a:ext>
            </a:extLst>
          </p:cNvPr>
          <p:cNvGrpSpPr/>
          <p:nvPr/>
        </p:nvGrpSpPr>
        <p:grpSpPr>
          <a:xfrm>
            <a:off x="7775589" y="657506"/>
            <a:ext cx="3811866" cy="2383764"/>
            <a:chOff x="7458014" y="4048217"/>
            <a:chExt cx="3811866" cy="238376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15DE400-5DCC-40D2-95D1-DD277D576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82DDA25-E922-4C5C-8FCC-755BF4A97788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CCDA676-2E28-4457-B3BF-F4D9795AA830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3FE20BF-B706-4373-8103-7FD6B9BF9804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6E1118B-7F24-4A32-BE75-0528FA28D808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4A205F8-B165-4682-897E-411482A7107E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A775130-D866-43FD-90AF-682C943F5C38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batch_size=8(the same as xmuda)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blipFill>
                <a:blip r:embed="rId5"/>
                <a:stretch>
                  <a:fillRect l="-1338" t="-3871" r="-669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0362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FA7942-F1E5-47BE-89DB-BD4E0BC5E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096"/>
            <a:ext cx="12192000" cy="41438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815EB6D-66CD-4C59-9EBF-8280D71E285D}"/>
              </a:ext>
            </a:extLst>
          </p:cNvPr>
          <p:cNvSpPr txBox="1"/>
          <p:nvPr/>
        </p:nvSpPr>
        <p:spPr>
          <a:xfrm>
            <a:off x="514905" y="43514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train_day, test_day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6F280A-D6D2-4996-830D-1257EDB8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03" y="1458943"/>
            <a:ext cx="48863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812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447E5E-A891-406A-B2C1-FA53195E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861"/>
            <a:ext cx="12192000" cy="39902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EDD981-8C60-4EB3-BB6C-71148BB0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3861"/>
            <a:ext cx="4800600" cy="2971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BA48E2-8507-465E-A267-B830B8C2A13C}"/>
              </a:ext>
            </a:extLst>
          </p:cNvPr>
          <p:cNvSpPr txBox="1"/>
          <p:nvPr/>
        </p:nvSpPr>
        <p:spPr>
          <a:xfrm>
            <a:off x="514905" y="43514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train_day, test_night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07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212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6970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378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2246</Words>
  <Application>Microsoft Office PowerPoint</Application>
  <PresentationFormat>宽屏</PresentationFormat>
  <Paragraphs>643</Paragraphs>
  <Slides>94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00" baseType="lpstr">
      <vt:lpstr>等线</vt:lpstr>
      <vt:lpstr>等线 Light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273</cp:revision>
  <dcterms:created xsi:type="dcterms:W3CDTF">2020-11-13T13:05:14Z</dcterms:created>
  <dcterms:modified xsi:type="dcterms:W3CDTF">2021-03-21T07:12:39Z</dcterms:modified>
</cp:coreProperties>
</file>